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81" r:id="rId3"/>
    <p:sldId id="260" r:id="rId4"/>
    <p:sldId id="261" r:id="rId5"/>
    <p:sldId id="264" r:id="rId6"/>
    <p:sldId id="265" r:id="rId7"/>
    <p:sldId id="266" r:id="rId8"/>
    <p:sldId id="268" r:id="rId9"/>
    <p:sldId id="273" r:id="rId10"/>
    <p:sldId id="269" r:id="rId11"/>
    <p:sldId id="270" r:id="rId12"/>
    <p:sldId id="271" r:id="rId13"/>
    <p:sldId id="267" r:id="rId14"/>
    <p:sldId id="272" r:id="rId15"/>
    <p:sldId id="286" r:id="rId16"/>
    <p:sldId id="284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5" autoAdjust="0"/>
    <p:restoredTop sz="94660"/>
  </p:normalViewPr>
  <p:slideViewPr>
    <p:cSldViewPr>
      <p:cViewPr varScale="1">
        <p:scale>
          <a:sx n="69" d="100"/>
          <a:sy n="69" d="100"/>
        </p:scale>
        <p:origin x="-136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нет</c:v>
                </c:pt>
              </c:strCache>
            </c:strRef>
          </c:tx>
          <c:invertIfNegative val="0"/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Лист1!$B$2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погр. сост.</c:v>
                </c:pt>
              </c:strCache>
            </c:strRef>
          </c:tx>
          <c:invertIfNegative val="0"/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Лист1!$C$2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есть</c:v>
                </c:pt>
              </c:strCache>
            </c:strRef>
          </c:tx>
          <c:invertIfNegative val="0"/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84202240"/>
        <c:axId val="84203776"/>
        <c:axId val="0"/>
      </c:bar3DChart>
      <c:catAx>
        <c:axId val="84202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203776"/>
        <c:crosses val="autoZero"/>
        <c:auto val="1"/>
        <c:lblAlgn val="ctr"/>
        <c:lblOffset val="100"/>
        <c:noMultiLvlLbl val="0"/>
      </c:catAx>
      <c:valAx>
        <c:axId val="84203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42022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F7232E-EF23-489F-9679-53ACC43EC6B4}" type="datetimeFigureOut">
              <a:rPr lang="ru-RU" smtClean="0"/>
              <a:t>18.07.2016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2A39B26-8FCB-44EE-9779-B319F1C9325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692696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i="1" spc="-35" dirty="0" smtClean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  <a:t>СИНДРОМ  </a:t>
            </a:r>
            <a:r>
              <a:rPr lang="ru-RU" sz="4000" b="1" i="1" spc="-35" dirty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  <a:t/>
            </a:r>
            <a:br>
              <a:rPr lang="ru-RU" sz="4000" b="1" i="1" spc="-35" dirty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</a:br>
            <a:r>
              <a:rPr lang="ru-RU" sz="4000" b="1" i="1" spc="-35" dirty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  <a:t>            </a:t>
            </a:r>
            <a:r>
              <a:rPr lang="ru-RU" sz="4000" b="1" i="1" spc="-35" dirty="0" smtClean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  <a:t>ПРОФЕССИОНАЛЬНОГО </a:t>
            </a:r>
            <a:br>
              <a:rPr lang="ru-RU" sz="4000" b="1" i="1" spc="-35" dirty="0" smtClean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</a:br>
            <a:r>
              <a:rPr lang="ru-RU" sz="4000" b="1" i="1" spc="-35" dirty="0" smtClean="0">
                <a:solidFill>
                  <a:srgbClr val="00B050"/>
                </a:solidFill>
                <a:latin typeface="Times New Roman"/>
                <a:ea typeface="Times New Roman"/>
                <a:cs typeface="+mj-cs"/>
              </a:rPr>
              <a:t>                                      ВЫГОРАНИЯ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86000" y="24133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i="1" spc="-35" dirty="0">
                <a:solidFill>
                  <a:srgbClr val="00B050"/>
                </a:solidFill>
                <a:latin typeface="Times New Roman"/>
                <a:ea typeface="Times New Roman"/>
              </a:rPr>
              <a:t/>
            </a:r>
            <a:br>
              <a:rPr lang="ru-RU" b="1" i="1" spc="-35" dirty="0">
                <a:solidFill>
                  <a:srgbClr val="00B050"/>
                </a:solidFill>
                <a:latin typeface="Times New Roman"/>
                <a:ea typeface="Times New Roman"/>
              </a:rPr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283968" y="3861048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3000"/>
              </a:lnSpc>
            </a:pPr>
            <a:r>
              <a:rPr lang="ru-RU" sz="2800" dirty="0"/>
              <a:t>Педагог-психолог</a:t>
            </a:r>
          </a:p>
          <a:p>
            <a:pPr algn="r">
              <a:lnSpc>
                <a:spcPts val="3000"/>
              </a:lnSpc>
            </a:pPr>
            <a:r>
              <a:rPr lang="ru-RU" sz="2800" dirty="0"/>
              <a:t>МБДОУ № 11 </a:t>
            </a:r>
          </a:p>
          <a:p>
            <a:pPr algn="r">
              <a:lnSpc>
                <a:spcPts val="3000"/>
              </a:lnSpc>
            </a:pPr>
            <a:r>
              <a:rPr lang="ru-RU" sz="2800" dirty="0"/>
              <a:t>«Золотая рыбка»</a:t>
            </a:r>
          </a:p>
          <a:p>
            <a:pPr algn="r">
              <a:lnSpc>
                <a:spcPts val="3000"/>
              </a:lnSpc>
            </a:pPr>
            <a:r>
              <a:rPr lang="ru-RU" sz="2800" dirty="0"/>
              <a:t>Парфёнова Наталья</a:t>
            </a:r>
          </a:p>
          <a:p>
            <a:pPr algn="r">
              <a:lnSpc>
                <a:spcPts val="3000"/>
              </a:lnSpc>
            </a:pPr>
            <a:r>
              <a:rPr lang="ru-RU" sz="2800" dirty="0"/>
              <a:t>Владимировна</a:t>
            </a:r>
          </a:p>
        </p:txBody>
      </p:sp>
    </p:spTree>
    <p:extLst>
      <p:ext uri="{BB962C8B-B14F-4D97-AF65-F5344CB8AC3E}">
        <p14:creationId xmlns:p14="http://schemas.microsoft.com/office/powerpoint/2010/main" val="9966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064896" cy="720080"/>
          </a:xfrm>
        </p:spPr>
        <p:txBody>
          <a:bodyPr/>
          <a:lstStyle/>
          <a:p>
            <a:pPr marL="0" indent="0" algn="l">
              <a:buNone/>
            </a:pPr>
            <a:r>
              <a:rPr lang="ru-RU" sz="3200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Три ос­</a:t>
            </a:r>
            <a:r>
              <a:rPr lang="ru-RU" sz="3200" i="1" spc="-25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новных составляющих «выгорания»</a:t>
            </a:r>
            <a:endParaRPr lang="ru-RU" sz="32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1560" y="1124744"/>
            <a:ext cx="7848872" cy="5256584"/>
          </a:xfrm>
        </p:spPr>
        <p:txBody>
          <a:bodyPr>
            <a:normAutofit/>
          </a:bodyPr>
          <a:lstStyle/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1. Ч</a:t>
            </a:r>
            <a:r>
              <a:rPr lang="ru-RU" sz="1400" i="1" spc="-15" dirty="0">
                <a:latin typeface="Times New Roman"/>
                <a:ea typeface="Times New Roman"/>
              </a:rPr>
              <a:t>увство эмоционального истощения </a:t>
            </a:r>
            <a:r>
              <a:rPr lang="ru-RU" sz="1400" spc="-15" dirty="0">
                <a:latin typeface="Times New Roman"/>
                <a:ea typeface="Times New Roman"/>
              </a:rPr>
              <a:t>или изнеможения, не­</a:t>
            </a:r>
            <a:r>
              <a:rPr lang="ru-RU" sz="1400" spc="-10" dirty="0">
                <a:latin typeface="Times New Roman"/>
                <a:ea typeface="Times New Roman"/>
              </a:rPr>
              <a:t>возможность работать с полной отдачей сил. 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Симптомы:</a:t>
            </a:r>
            <a:r>
              <a:rPr lang="ru-RU" sz="1400" spc="-25" dirty="0">
                <a:latin typeface="Times New Roman"/>
                <a:ea typeface="Times New Roman"/>
              </a:rPr>
              <a:t> постепенное развитие негативных ус­</a:t>
            </a:r>
            <a:r>
              <a:rPr lang="ru-RU" sz="1400" spc="-45" dirty="0">
                <a:latin typeface="Times New Roman"/>
                <a:ea typeface="Times New Roman"/>
              </a:rPr>
              <a:t>тановок в отношении себя, работы, тех, с кем приходится работать (коллеги, воспитанники</a:t>
            </a:r>
            <a:r>
              <a:rPr lang="ru-RU" sz="1400" spc="-45" dirty="0" smtClean="0">
                <a:latin typeface="Times New Roman"/>
                <a:ea typeface="Times New Roman"/>
              </a:rPr>
              <a:t>),</a:t>
            </a:r>
            <a:endParaRPr lang="ru-RU" sz="1400" dirty="0">
              <a:latin typeface="Times New Roman"/>
              <a:ea typeface="Times New Roman"/>
            </a:endParaRPr>
          </a:p>
          <a:p>
            <a:pPr marL="0" marR="18415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15" dirty="0">
                <a:latin typeface="Times New Roman"/>
                <a:ea typeface="Times New Roman"/>
              </a:rPr>
              <a:t>постепенно нараста­ющее недовольство собой, </a:t>
            </a:r>
            <a:endParaRPr lang="ru-RU" sz="1400" dirty="0">
              <a:latin typeface="Times New Roman"/>
              <a:ea typeface="Times New Roman"/>
            </a:endParaRPr>
          </a:p>
          <a:p>
            <a:pPr marL="0" marR="18415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15" dirty="0">
                <a:latin typeface="Times New Roman"/>
                <a:ea typeface="Times New Roman"/>
              </a:rPr>
              <a:t>уменьшение чувства личной успеш­</a:t>
            </a:r>
            <a:r>
              <a:rPr lang="ru-RU" sz="1400" spc="-10" dirty="0">
                <a:latin typeface="Times New Roman"/>
                <a:ea typeface="Times New Roman"/>
              </a:rPr>
              <a:t>ности, </a:t>
            </a:r>
            <a:endParaRPr lang="ru-RU" sz="1400" dirty="0">
              <a:latin typeface="Times New Roman"/>
              <a:ea typeface="Times New Roman"/>
            </a:endParaRPr>
          </a:p>
          <a:p>
            <a:pPr marL="0" marR="18415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10" dirty="0">
                <a:latin typeface="Times New Roman"/>
                <a:ea typeface="Times New Roman"/>
              </a:rPr>
              <a:t>развивающиеся безразличие и апатия, </a:t>
            </a:r>
            <a:endParaRPr lang="ru-RU" sz="1400" dirty="0">
              <a:latin typeface="Times New Roman"/>
              <a:ea typeface="Times New Roman"/>
            </a:endParaRPr>
          </a:p>
          <a:p>
            <a:pPr marL="0" marR="18415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10" dirty="0">
                <a:latin typeface="Times New Roman"/>
                <a:ea typeface="Times New Roman"/>
              </a:rPr>
              <a:t>уменьшение ощу­</a:t>
            </a:r>
            <a:r>
              <a:rPr lang="ru-RU" sz="1400" dirty="0">
                <a:latin typeface="Times New Roman"/>
                <a:ea typeface="Times New Roman"/>
              </a:rPr>
              <a:t>щения ценности своей </a:t>
            </a:r>
            <a:r>
              <a:rPr lang="ru-RU" sz="1400" dirty="0" smtClean="0">
                <a:latin typeface="Times New Roman"/>
                <a:ea typeface="Times New Roman"/>
              </a:rPr>
              <a:t>деятельности,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20" dirty="0">
                <a:latin typeface="Times New Roman"/>
                <a:ea typeface="Times New Roman"/>
              </a:rPr>
              <a:t>постоянное чувство </a:t>
            </a:r>
            <a:r>
              <a:rPr lang="ru-RU" sz="1400" spc="-20" dirty="0" smtClean="0">
                <a:latin typeface="Times New Roman"/>
                <a:ea typeface="Times New Roman"/>
              </a:rPr>
              <a:t>усталости, </a:t>
            </a:r>
            <a:r>
              <a:rPr lang="ru-RU" sz="1400" spc="-20" dirty="0">
                <a:latin typeface="Times New Roman"/>
                <a:ea typeface="Times New Roman"/>
              </a:rPr>
              <a:t>отсутствие сил, сниженный энергетический тонус,     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490"/>
              </a:lnSpc>
              <a:spcAft>
                <a:spcPts val="0"/>
              </a:spcAft>
              <a:buNone/>
            </a:pPr>
            <a:r>
              <a:rPr lang="ru-RU" sz="1400" spc="-15" dirty="0">
                <a:latin typeface="Times New Roman"/>
                <a:ea typeface="Times New Roman"/>
              </a:rPr>
              <a:t>появление различных симптомов физических недо­</a:t>
            </a:r>
            <a:r>
              <a:rPr lang="ru-RU" sz="1400" dirty="0">
                <a:latin typeface="Times New Roman"/>
                <a:ea typeface="Times New Roman"/>
              </a:rPr>
              <a:t>моганий.</a:t>
            </a: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dirty="0">
                <a:latin typeface="Times New Roman"/>
                <a:ea typeface="Times New Roman"/>
              </a:rPr>
              <a:t> </a:t>
            </a: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2. Деперсонализация </a:t>
            </a:r>
            <a:r>
              <a:rPr lang="ru-RU" sz="1400" dirty="0">
                <a:latin typeface="Times New Roman"/>
                <a:ea typeface="Times New Roman"/>
              </a:rPr>
              <a:t>проявляется в деформации отношений </a:t>
            </a:r>
            <a:r>
              <a:rPr lang="ru-RU" sz="1400" spc="-20" dirty="0">
                <a:latin typeface="Times New Roman"/>
                <a:ea typeface="Times New Roman"/>
              </a:rPr>
              <a:t>с другими людьми. 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Симптомы:</a:t>
            </a:r>
            <a:r>
              <a:rPr lang="ru-RU" sz="1400" spc="-25" dirty="0">
                <a:latin typeface="Times New Roman"/>
                <a:ea typeface="Times New Roman"/>
              </a:rPr>
              <a:t> </a:t>
            </a:r>
            <a:r>
              <a:rPr lang="ru-RU" sz="1400" spc="-20" dirty="0">
                <a:latin typeface="Times New Roman"/>
                <a:ea typeface="Times New Roman"/>
              </a:rPr>
              <a:t>в одних случаях это может быть повышение </a:t>
            </a:r>
            <a:r>
              <a:rPr lang="ru-RU" sz="1400" spc="-15" dirty="0">
                <a:latin typeface="Times New Roman"/>
                <a:ea typeface="Times New Roman"/>
              </a:rPr>
              <a:t>зависимости от других, 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spc="-15" dirty="0">
                <a:latin typeface="Times New Roman"/>
                <a:ea typeface="Times New Roman"/>
              </a:rPr>
              <a:t>в других - повышение негативизма, ци­ничности установок и чувств по отношению к па­циентам, клиентам, подчиненным, </a:t>
            </a:r>
            <a:r>
              <a:rPr lang="ru-RU" sz="1400" spc="-15" dirty="0" smtClean="0">
                <a:latin typeface="Times New Roman"/>
                <a:ea typeface="Times New Roman"/>
              </a:rPr>
              <a:t>учащимся. воспитанникам </a:t>
            </a:r>
            <a:r>
              <a:rPr lang="ru-RU" sz="1400" spc="-15" dirty="0">
                <a:latin typeface="Times New Roman"/>
                <a:ea typeface="Times New Roman"/>
              </a:rPr>
              <a:t>и </a:t>
            </a:r>
            <a:r>
              <a:rPr lang="ru-RU" sz="1400" spc="-15" dirty="0" smtClean="0">
                <a:latin typeface="Times New Roman"/>
                <a:ea typeface="Times New Roman"/>
              </a:rPr>
              <a:t>др.</a:t>
            </a:r>
            <a:r>
              <a:rPr lang="ru-RU" sz="1400" dirty="0">
                <a:latin typeface="Times New Roman"/>
                <a:ea typeface="Times New Roman"/>
              </a:rPr>
              <a:t> </a:t>
            </a:r>
            <a:r>
              <a:rPr lang="ru-RU" sz="1400" dirty="0" smtClean="0">
                <a:latin typeface="Times New Roman"/>
                <a:ea typeface="Times New Roman"/>
              </a:rPr>
              <a:t>(</a:t>
            </a:r>
            <a:r>
              <a:rPr lang="ru-RU" sz="1400" spc="-25" dirty="0" smtClean="0">
                <a:latin typeface="Times New Roman"/>
                <a:ea typeface="Times New Roman"/>
              </a:rPr>
              <a:t>педагог </a:t>
            </a:r>
            <a:r>
              <a:rPr lang="ru-RU" sz="1400" spc="-25" dirty="0">
                <a:latin typeface="Times New Roman"/>
                <a:ea typeface="Times New Roman"/>
              </a:rPr>
              <a:t>перестает воспри­</a:t>
            </a:r>
            <a:r>
              <a:rPr lang="ru-RU" sz="1400" spc="-15" dirty="0">
                <a:latin typeface="Times New Roman"/>
                <a:ea typeface="Times New Roman"/>
              </a:rPr>
              <a:t>нимать воспитанников как личностей. Он дистанцируется, ожи­</a:t>
            </a:r>
            <a:r>
              <a:rPr lang="ru-RU" sz="1400" dirty="0">
                <a:latin typeface="Times New Roman"/>
                <a:ea typeface="Times New Roman"/>
              </a:rPr>
              <a:t>дая от них самого худшего, появляется </a:t>
            </a:r>
            <a:r>
              <a:rPr lang="ru-RU" sz="1400" spc="-15" dirty="0">
                <a:latin typeface="Times New Roman"/>
                <a:ea typeface="Times New Roman"/>
              </a:rPr>
              <a:t>нежелание общаться, склонность унижать, игнори­</a:t>
            </a:r>
            <a:r>
              <a:rPr lang="ru-RU" sz="1400" spc="-20" dirty="0">
                <a:latin typeface="Times New Roman"/>
                <a:ea typeface="Times New Roman"/>
              </a:rPr>
              <a:t>ровать </a:t>
            </a:r>
            <a:r>
              <a:rPr lang="ru-RU" sz="1400" spc="-20" dirty="0" smtClean="0">
                <a:latin typeface="Times New Roman"/>
                <a:ea typeface="Times New Roman"/>
              </a:rPr>
              <a:t>просьбы).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spc="-20" dirty="0">
                <a:latin typeface="Times New Roman"/>
                <a:ea typeface="Times New Roman"/>
              </a:rPr>
              <a:t> </a:t>
            </a:r>
            <a:endParaRPr lang="ru-RU" sz="1400" dirty="0">
              <a:latin typeface="Times New Roman"/>
              <a:ea typeface="Times New Roman"/>
            </a:endParaRP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3. Сокращенная профессиональная реализация </a:t>
            </a:r>
            <a:r>
              <a:rPr lang="ru-RU" sz="1400" dirty="0">
                <a:latin typeface="Times New Roman"/>
                <a:ea typeface="Times New Roman"/>
              </a:rPr>
              <a:t>(или редукция личных достижений)</a:t>
            </a:r>
          </a:p>
          <a:p>
            <a:pPr marL="0" indent="0" algn="just">
              <a:lnSpc>
                <a:spcPts val="1510"/>
              </a:lnSpc>
              <a:spcAft>
                <a:spcPts val="0"/>
              </a:spcAft>
              <a:buNone/>
            </a:pPr>
            <a:r>
              <a:rPr lang="ru-RU" sz="1400" i="1" dirty="0">
                <a:latin typeface="Times New Roman"/>
                <a:ea typeface="Times New Roman"/>
              </a:rPr>
              <a:t>Симптомы: </a:t>
            </a:r>
            <a:r>
              <a:rPr lang="ru-RU" sz="1400" dirty="0">
                <a:latin typeface="Times New Roman"/>
                <a:ea typeface="Times New Roman"/>
              </a:rPr>
              <a:t>у спе­</a:t>
            </a:r>
            <a:r>
              <a:rPr lang="ru-RU" sz="1400" spc="-20" dirty="0">
                <a:latin typeface="Times New Roman"/>
                <a:ea typeface="Times New Roman"/>
              </a:rPr>
              <a:t>циалиста возникает ощущение, что он плохо работает, мало дос­</a:t>
            </a:r>
            <a:r>
              <a:rPr lang="ru-RU" sz="1400" spc="-10" dirty="0">
                <a:latin typeface="Times New Roman"/>
                <a:ea typeface="Times New Roman"/>
              </a:rPr>
              <a:t>тиг в профессии, возникает чувство некомпетентности в своей </a:t>
            </a:r>
            <a:r>
              <a:rPr lang="ru-RU" sz="1400" dirty="0">
                <a:latin typeface="Times New Roman"/>
                <a:ea typeface="Times New Roman"/>
              </a:rPr>
              <a:t>профессиональной сфере. Некоторые </a:t>
            </a:r>
            <a:r>
              <a:rPr lang="ru-RU" sz="1400" spc="-25" dirty="0">
                <a:latin typeface="Times New Roman"/>
                <a:ea typeface="Times New Roman"/>
              </a:rPr>
              <a:t>в этой ситуации начинают искать помощи, считая, что причина - </a:t>
            </a:r>
            <a:r>
              <a:rPr lang="ru-RU" sz="1400" spc="-35" dirty="0">
                <a:latin typeface="Times New Roman"/>
                <a:ea typeface="Times New Roman"/>
              </a:rPr>
              <a:t>нерешенные личные проблемы; другие склонны поменять работу.</a:t>
            </a:r>
            <a:endParaRPr lang="ru-RU" sz="1400" dirty="0">
              <a:latin typeface="Times New Roman"/>
              <a:ea typeface="Times New Roman"/>
            </a:endParaRPr>
          </a:p>
          <a:p>
            <a:pPr marL="45720" indent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5261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3816425" cy="1296144"/>
          </a:xfrm>
        </p:spPr>
        <p:txBody>
          <a:bodyPr/>
          <a:lstStyle/>
          <a:p>
            <a:pPr marL="0" indent="0" algn="ctr">
              <a:spcAft>
                <a:spcPts val="0"/>
              </a:spcAft>
              <a:buNone/>
            </a:pPr>
            <a:r>
              <a:rPr lang="ru-RU" sz="2800" i="1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Фазы стресса</a:t>
            </a:r>
            <a:br>
              <a:rPr lang="ru-RU" sz="2800" i="1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</a:br>
            <a:r>
              <a:rPr lang="ru-RU" sz="2800" i="1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(</a:t>
            </a:r>
            <a:r>
              <a:rPr lang="ru-RU" sz="2800" i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по В. В. Бойко</a:t>
            </a:r>
            <a:r>
              <a:rPr lang="ru-RU" sz="4000" i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)</a:t>
            </a:r>
            <a:r>
              <a:rPr lang="ru-RU" sz="3600" dirty="0">
                <a:effectLst/>
                <a:latin typeface="Times New Roman"/>
                <a:ea typeface="Times New Roman"/>
              </a:rPr>
              <a:t/>
            </a:r>
            <a:br>
              <a:rPr lang="ru-RU" sz="3600" dirty="0">
                <a:effectLst/>
                <a:latin typeface="Times New Roman"/>
                <a:ea typeface="Times New Roman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23528" y="1628800"/>
            <a:ext cx="3744416" cy="3888432"/>
          </a:xfrm>
        </p:spPr>
        <p:txBody>
          <a:bodyPr>
            <a:normAutofit/>
          </a:bodyPr>
          <a:lstStyle/>
          <a:p>
            <a:pPr marL="3175" marR="3175" indent="0">
              <a:lnSpc>
                <a:spcPts val="3000"/>
              </a:lnSpc>
              <a:spcAft>
                <a:spcPts val="0"/>
              </a:spcAft>
              <a:buNone/>
              <a:tabLst>
                <a:tab pos="359410" algn="l"/>
              </a:tabLst>
            </a:pPr>
            <a:r>
              <a:rPr lang="ru-RU" b="1" i="1" spc="-25" dirty="0" smtClean="0">
                <a:latin typeface="Times New Roman"/>
                <a:ea typeface="Times New Roman"/>
              </a:rPr>
              <a:t>- нервное </a:t>
            </a:r>
            <a:r>
              <a:rPr lang="ru-RU" b="1" i="1" spc="-25" dirty="0">
                <a:latin typeface="Times New Roman"/>
                <a:ea typeface="Times New Roman"/>
              </a:rPr>
              <a:t>(тревожное) </a:t>
            </a:r>
            <a:r>
              <a:rPr lang="ru-RU" b="1" i="1" spc="-25" dirty="0" smtClean="0">
                <a:latin typeface="Times New Roman"/>
                <a:ea typeface="Times New Roman"/>
              </a:rPr>
              <a:t>напряжение. </a:t>
            </a:r>
          </a:p>
          <a:p>
            <a:pPr marL="3175" marR="3175" indent="0">
              <a:lnSpc>
                <a:spcPts val="3000"/>
              </a:lnSpc>
              <a:spcAft>
                <a:spcPts val="0"/>
              </a:spcAft>
              <a:buNone/>
              <a:tabLst>
                <a:tab pos="359410" algn="l"/>
              </a:tabLst>
            </a:pPr>
            <a:r>
              <a:rPr lang="ru-RU" spc="-25" dirty="0" smtClean="0">
                <a:latin typeface="Times New Roman"/>
                <a:ea typeface="Times New Roman"/>
              </a:rPr>
              <a:t>Его </a:t>
            </a:r>
            <a:r>
              <a:rPr lang="ru-RU" spc="-25" dirty="0">
                <a:latin typeface="Times New Roman"/>
                <a:ea typeface="Times New Roman"/>
              </a:rPr>
              <a:t>создают хрониче­</a:t>
            </a:r>
            <a:r>
              <a:rPr lang="ru-RU" spc="-15" dirty="0">
                <a:latin typeface="Times New Roman"/>
                <a:ea typeface="Times New Roman"/>
              </a:rPr>
              <a:t>ская психоэмоциональная атмосфера, </a:t>
            </a:r>
            <a:r>
              <a:rPr lang="ru-RU" spc="-15" dirty="0" smtClean="0">
                <a:latin typeface="Times New Roman"/>
                <a:ea typeface="Times New Roman"/>
              </a:rPr>
              <a:t>дестабилизирую-</a:t>
            </a:r>
            <a:r>
              <a:rPr lang="ru-RU" spc="-15" dirty="0" err="1" smtClean="0">
                <a:latin typeface="Times New Roman"/>
                <a:ea typeface="Times New Roman"/>
              </a:rPr>
              <a:t>щая</a:t>
            </a:r>
            <a:r>
              <a:rPr lang="ru-RU" spc="-15" dirty="0" smtClean="0">
                <a:latin typeface="Times New Roman"/>
                <a:ea typeface="Times New Roman"/>
              </a:rPr>
              <a:t> </a:t>
            </a:r>
            <a:r>
              <a:rPr lang="ru-RU" spc="-15" dirty="0">
                <a:latin typeface="Times New Roman"/>
                <a:ea typeface="Times New Roman"/>
              </a:rPr>
              <a:t>об­</a:t>
            </a:r>
            <a:r>
              <a:rPr lang="ru-RU" spc="-10" dirty="0">
                <a:latin typeface="Times New Roman"/>
                <a:ea typeface="Times New Roman"/>
              </a:rPr>
              <a:t>становка, </a:t>
            </a:r>
            <a:r>
              <a:rPr lang="ru-RU" spc="-10" dirty="0" smtClean="0">
                <a:latin typeface="Times New Roman"/>
                <a:ea typeface="Times New Roman"/>
              </a:rPr>
              <a:t>повышенная ответственность</a:t>
            </a:r>
            <a:r>
              <a:rPr lang="ru-RU" spc="-10" dirty="0">
                <a:latin typeface="Times New Roman"/>
                <a:ea typeface="Times New Roman"/>
              </a:rPr>
              <a:t>, трудность контингента </a:t>
            </a:r>
            <a:r>
              <a:rPr lang="ru-RU" dirty="0">
                <a:latin typeface="Times New Roman"/>
                <a:ea typeface="Times New Roman"/>
              </a:rPr>
              <a:t>и </a:t>
            </a:r>
            <a:r>
              <a:rPr lang="ru-RU" dirty="0" smtClean="0">
                <a:latin typeface="Times New Roman"/>
                <a:ea typeface="Times New Roman"/>
              </a:rPr>
              <a:t>т.д.</a:t>
            </a:r>
            <a:endParaRPr lang="ru-RU" dirty="0">
              <a:latin typeface="Times New Roman"/>
              <a:ea typeface="Times New Roman"/>
            </a:endParaRPr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83" y="260647"/>
            <a:ext cx="3824039" cy="238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067944" y="2654236"/>
            <a:ext cx="490415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marR="3175" indent="0">
              <a:lnSpc>
                <a:spcPts val="3000"/>
              </a:lnSpc>
              <a:spcAft>
                <a:spcPts val="0"/>
              </a:spcAft>
              <a:buNone/>
              <a:tabLst>
                <a:tab pos="359410" algn="l"/>
              </a:tabLst>
            </a:pPr>
            <a:r>
              <a:rPr lang="ru-RU" sz="2000" b="1" i="1" spc="-20" dirty="0" smtClean="0">
                <a:latin typeface="Times New Roman"/>
                <a:ea typeface="Times New Roman"/>
              </a:rPr>
              <a:t>-</a:t>
            </a:r>
            <a:r>
              <a:rPr lang="ru-RU" sz="2000" i="1" spc="-20" dirty="0" smtClean="0">
                <a:latin typeface="Times New Roman"/>
                <a:ea typeface="Times New Roman"/>
              </a:rPr>
              <a:t> </a:t>
            </a:r>
            <a:r>
              <a:rPr lang="ru-RU" sz="2000" b="1" i="1" spc="-20" dirty="0" err="1" smtClean="0">
                <a:latin typeface="Times New Roman"/>
                <a:ea typeface="Times New Roman"/>
              </a:rPr>
              <a:t>резистенция</a:t>
            </a:r>
            <a:r>
              <a:rPr lang="ru-RU" sz="2000" b="1" i="1" spc="-20" dirty="0" smtClean="0">
                <a:latin typeface="Times New Roman"/>
                <a:ea typeface="Times New Roman"/>
              </a:rPr>
              <a:t>, </a:t>
            </a:r>
            <a:r>
              <a:rPr lang="ru-RU" sz="2000" spc="-20" dirty="0" smtClean="0">
                <a:latin typeface="Times New Roman"/>
                <a:ea typeface="Times New Roman"/>
              </a:rPr>
              <a:t>то есть </a:t>
            </a:r>
            <a:r>
              <a:rPr lang="ru-RU" sz="2000" b="1" i="1" spc="-20" dirty="0" smtClean="0">
                <a:latin typeface="Times New Roman"/>
                <a:ea typeface="Times New Roman"/>
              </a:rPr>
              <a:t>сопротивление, </a:t>
            </a:r>
            <a:r>
              <a:rPr lang="ru-RU" sz="2000" spc="-20" dirty="0" smtClean="0">
                <a:latin typeface="Times New Roman"/>
                <a:ea typeface="Times New Roman"/>
              </a:rPr>
              <a:t>когда человек пыта­ется более или менее успешно оградить себя от неприятных впе­</a:t>
            </a:r>
            <a:r>
              <a:rPr lang="ru-RU" sz="2000" dirty="0" smtClean="0">
                <a:latin typeface="Times New Roman"/>
                <a:ea typeface="Times New Roman"/>
              </a:rPr>
              <a:t>чатлений;</a:t>
            </a:r>
          </a:p>
          <a:p>
            <a:pPr marL="45720" indent="0">
              <a:lnSpc>
                <a:spcPts val="3000"/>
              </a:lnSpc>
              <a:spcAft>
                <a:spcPts val="0"/>
              </a:spcAft>
              <a:buNone/>
              <a:tabLst>
                <a:tab pos="793750" algn="l"/>
              </a:tabLst>
            </a:pPr>
            <a:r>
              <a:rPr lang="ru-RU" sz="2000" dirty="0" smtClean="0">
                <a:latin typeface="Times New Roman"/>
                <a:ea typeface="Times New Roman"/>
              </a:rPr>
              <a:t>- </a:t>
            </a:r>
            <a:r>
              <a:rPr lang="ru-RU" sz="2000" b="1" i="1" spc="-5" dirty="0" smtClean="0">
                <a:latin typeface="Times New Roman"/>
                <a:ea typeface="Times New Roman"/>
              </a:rPr>
              <a:t>истощение </a:t>
            </a:r>
            <a:r>
              <a:rPr lang="ru-RU" sz="2000" spc="-5" dirty="0" smtClean="0">
                <a:latin typeface="Times New Roman"/>
                <a:ea typeface="Times New Roman"/>
              </a:rPr>
              <a:t>(оскудение психических ресурсов, снижение </a:t>
            </a:r>
            <a:r>
              <a:rPr lang="ru-RU" sz="2000" spc="-20" dirty="0" smtClean="0">
                <a:latin typeface="Times New Roman"/>
                <a:ea typeface="Times New Roman"/>
              </a:rPr>
              <a:t>эмоционального тонуса), которое наступает вследствие того, что </a:t>
            </a:r>
            <a:r>
              <a:rPr lang="ru-RU" sz="2000" spc="-5" dirty="0" smtClean="0">
                <a:latin typeface="Times New Roman"/>
                <a:ea typeface="Times New Roman"/>
              </a:rPr>
              <a:t>проявленное сопротивление оказалось неэффективным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5834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19672" y="402928"/>
            <a:ext cx="6480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1" dirty="0" smtClean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Факторы, вызывающие синдром профессионального выгорания</a:t>
            </a:r>
            <a:endParaRPr lang="ru-RU" sz="3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480146"/>
            <a:ext cx="8136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75" lvl="0" algn="just">
              <a:lnSpc>
                <a:spcPts val="2000"/>
              </a:lnSpc>
              <a:spcBef>
                <a:spcPts val="50"/>
              </a:spcBef>
              <a:spcAft>
                <a:spcPts val="0"/>
              </a:spcAft>
              <a:tabLst>
                <a:tab pos="350520" algn="l"/>
              </a:tabLst>
            </a:pPr>
            <a:r>
              <a:rPr lang="ru-RU" sz="2400" spc="-25" dirty="0" smtClean="0">
                <a:effectLst/>
                <a:latin typeface="Times New Roman"/>
                <a:ea typeface="Times New Roman"/>
              </a:rPr>
              <a:t>-монотонность работы, особенно если ее смысл кажется со­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мнительным;</a:t>
            </a:r>
          </a:p>
          <a:p>
            <a:pPr marR="3175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15" dirty="0" smtClean="0">
                <a:effectLst/>
                <a:latin typeface="Times New Roman"/>
                <a:ea typeface="Times New Roman"/>
              </a:rPr>
              <a:t>-вкладывание в работу больших личностных ресурсов при недостаточности признания и положительной оценки;</a:t>
            </a:r>
            <a:endParaRPr lang="ru-RU" sz="2400" dirty="0" smtClean="0">
              <a:effectLst/>
              <a:latin typeface="Times New Roman"/>
              <a:ea typeface="Times New Roman"/>
            </a:endParaRPr>
          </a:p>
          <a:p>
            <a:pPr marR="3175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15" dirty="0" smtClean="0">
                <a:effectLst/>
                <a:latin typeface="Times New Roman"/>
                <a:ea typeface="Times New Roman"/>
              </a:rPr>
              <a:t>-строгая регламентация времени работы, особенно при не­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реальных сроках исполнения;</a:t>
            </a:r>
          </a:p>
          <a:p>
            <a:pPr marR="6350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25" dirty="0" smtClean="0">
                <a:effectLst/>
                <a:latin typeface="Times New Roman"/>
                <a:ea typeface="Times New Roman"/>
              </a:rPr>
              <a:t>-работа с «немотивированными» клиентами, постоянно со­противляющимися усилиям помочь им, и незначительные, труд­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но ощутимые результаты такой работы;</a:t>
            </a:r>
          </a:p>
          <a:p>
            <a:pPr marR="12065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15" dirty="0" smtClean="0">
                <a:effectLst/>
                <a:latin typeface="Times New Roman"/>
                <a:ea typeface="Times New Roman"/>
              </a:rPr>
              <a:t>-напряженность и конфликты в профессиональной среде, 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недостаточная поддержка со стороны коллег и их излишний критицизм;</a:t>
            </a:r>
          </a:p>
          <a:p>
            <a:pPr marR="3175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25" dirty="0" smtClean="0">
                <a:effectLst/>
                <a:latin typeface="Times New Roman"/>
                <a:ea typeface="Times New Roman"/>
              </a:rPr>
              <a:t>-нехватка условий для самовыражения личности на работе, </a:t>
            </a:r>
            <a:r>
              <a:rPr lang="ru-RU" sz="2400" spc="-30" dirty="0" smtClean="0">
                <a:effectLst/>
                <a:latin typeface="Times New Roman"/>
                <a:ea typeface="Times New Roman"/>
              </a:rPr>
              <a:t>когда не поощряются, а подавляются экспериментирование и ин­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новации;</a:t>
            </a:r>
          </a:p>
          <a:p>
            <a:pPr marR="3175" lvl="0" algn="just">
              <a:lnSpc>
                <a:spcPts val="2000"/>
              </a:lnSpc>
              <a:spcAft>
                <a:spcPts val="0"/>
              </a:spcAft>
              <a:tabLst>
                <a:tab pos="350520" algn="l"/>
              </a:tabLst>
            </a:pPr>
            <a:r>
              <a:rPr lang="ru-RU" sz="2400" spc="-35" dirty="0" smtClean="0">
                <a:effectLst/>
                <a:latin typeface="Times New Roman"/>
                <a:ea typeface="Times New Roman"/>
              </a:rPr>
              <a:t>-работа без возможности дальнейшего обучения и профессио­</a:t>
            </a:r>
            <a:r>
              <a:rPr lang="ru-RU" sz="2400" dirty="0" smtClean="0">
                <a:effectLst/>
                <a:latin typeface="Times New Roman"/>
                <a:ea typeface="Times New Roman"/>
              </a:rPr>
              <a:t>нального совершенствования;</a:t>
            </a:r>
          </a:p>
          <a:p>
            <a:pPr>
              <a:lnSpc>
                <a:spcPts val="2000"/>
              </a:lnSpc>
            </a:pPr>
            <a:r>
              <a:rPr lang="ru-RU" sz="2400" spc="-20" dirty="0" smtClean="0">
                <a:effectLst/>
                <a:latin typeface="Times New Roman"/>
                <a:ea typeface="Times New Roman"/>
              </a:rPr>
              <a:t>-неразрешенные личностные конфликты.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196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4509120"/>
            <a:ext cx="7344816" cy="2009160"/>
          </a:xfrm>
        </p:spPr>
        <p:txBody>
          <a:bodyPr/>
          <a:lstStyle/>
          <a:p>
            <a:pPr marR="15240" indent="0" algn="just">
              <a:lnSpc>
                <a:spcPts val="3000"/>
              </a:lnSpc>
              <a:spcAft>
                <a:spcPts val="0"/>
              </a:spcAft>
              <a:buNone/>
            </a:pPr>
            <a:r>
              <a:rPr lang="ru-RU" sz="3200" spc="-10" dirty="0">
                <a:solidFill>
                  <a:srgbClr val="C00000"/>
                </a:solidFill>
                <a:effectLst/>
                <a:latin typeface="Times New Roman"/>
                <a:ea typeface="Times New Roman"/>
              </a:rPr>
              <a:t>«</a:t>
            </a:r>
            <a:r>
              <a:rPr lang="ru-RU" sz="2800" spc="-10" dirty="0">
                <a:solidFill>
                  <a:srgbClr val="C00000"/>
                </a:solidFill>
                <a:effectLst/>
                <a:latin typeface="Times New Roman"/>
                <a:ea typeface="Times New Roman"/>
              </a:rPr>
              <a:t>Выгорание» - это относительно устойчивое состояние, од­</a:t>
            </a:r>
            <a:r>
              <a:rPr lang="ru-RU" sz="2800" dirty="0">
                <a:solidFill>
                  <a:srgbClr val="C00000"/>
                </a:solidFill>
                <a:effectLst/>
                <a:latin typeface="Times New Roman"/>
                <a:ea typeface="Times New Roman"/>
              </a:rPr>
              <a:t>нако при наличии соответствующей поддержки с ним можно успешно бороться.</a:t>
            </a:r>
            <a:br>
              <a:rPr lang="ru-RU" sz="2800" dirty="0">
                <a:solidFill>
                  <a:srgbClr val="C00000"/>
                </a:solidFill>
                <a:effectLst/>
                <a:latin typeface="Times New Roman"/>
                <a:ea typeface="Times New Roman"/>
              </a:rPr>
            </a:b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407604" y="684443"/>
            <a:ext cx="6400800" cy="347472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20688"/>
            <a:ext cx="648072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1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548680"/>
            <a:ext cx="799288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7305" indent="234950" algn="ctr">
              <a:lnSpc>
                <a:spcPts val="3000"/>
              </a:lnSpc>
              <a:spcAft>
                <a:spcPts val="0"/>
              </a:spcAft>
            </a:pPr>
            <a:r>
              <a:rPr lang="ru-RU" sz="3200" b="1" i="1" spc="-10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Уровни  </a:t>
            </a:r>
            <a:r>
              <a:rPr lang="ru-RU" sz="3200" b="1" i="1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личностных ресурсов противодействия «выгоранию»:</a:t>
            </a:r>
            <a:endParaRPr lang="ru-RU" sz="3200" dirty="0">
              <a:solidFill>
                <a:schemeClr val="accent3">
                  <a:lumMod val="5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1822" y="1456521"/>
            <a:ext cx="7956602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3175" lvl="0" algn="just">
              <a:lnSpc>
                <a:spcPts val="1490"/>
              </a:lnSpc>
              <a:spcBef>
                <a:spcPts val="170"/>
              </a:spcBef>
              <a:spcAft>
                <a:spcPts val="0"/>
              </a:spcAft>
              <a:tabLst>
                <a:tab pos="387350" algn="l"/>
              </a:tabLst>
            </a:pPr>
            <a:r>
              <a:rPr lang="ru-RU" i="1" spc="-10" dirty="0" smtClean="0">
                <a:effectLst/>
                <a:latin typeface="Times New Roman"/>
                <a:ea typeface="Times New Roman"/>
              </a:rPr>
              <a:t>1. Физиологический уровень </a:t>
            </a:r>
            <a:r>
              <a:rPr lang="ru-RU" spc="-10" dirty="0" smtClean="0">
                <a:effectLst/>
                <a:latin typeface="Times New Roman"/>
                <a:ea typeface="Times New Roman"/>
              </a:rPr>
              <a:t>является базовым, к нему отно­</a:t>
            </a:r>
            <a:r>
              <a:rPr lang="ru-RU" spc="-20" dirty="0" smtClean="0">
                <a:effectLst/>
                <a:latin typeface="Times New Roman"/>
                <a:ea typeface="Times New Roman"/>
              </a:rPr>
              <a:t>сится то, что биологически задано. Он включает в себя тип нерв­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ной системы (ее силу, слабость, устойчивость и др.), пол, воз­раст, состояние здоровья, способы реагирования организма на стресс.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3175" lvl="0" algn="just">
              <a:lnSpc>
                <a:spcPts val="1490"/>
              </a:lnSpc>
              <a:spcBef>
                <a:spcPts val="310"/>
              </a:spcBef>
              <a:spcAft>
                <a:spcPts val="0"/>
              </a:spcAft>
              <a:tabLst>
                <a:tab pos="387350" algn="l"/>
              </a:tabLst>
            </a:pPr>
            <a:r>
              <a:rPr lang="ru-RU" i="1" dirty="0" smtClean="0">
                <a:effectLst/>
                <a:latin typeface="Times New Roman"/>
                <a:ea typeface="Times New Roman"/>
              </a:rPr>
              <a:t>2. Психологический уровень.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3175" algn="just">
              <a:lnSpc>
                <a:spcPts val="1490"/>
              </a:lnSpc>
              <a:spcBef>
                <a:spcPts val="310"/>
              </a:spcBef>
              <a:spcAft>
                <a:spcPts val="0"/>
              </a:spcAft>
              <a:tabLst>
                <a:tab pos="387350" algn="l"/>
              </a:tabLst>
            </a:pPr>
            <a:r>
              <a:rPr lang="ru-RU" i="1" spc="-40" dirty="0" smtClean="0">
                <a:effectLst/>
                <a:latin typeface="Times New Roman"/>
                <a:ea typeface="Times New Roman"/>
              </a:rPr>
              <a:t>- Эмоционально-волевой - </a:t>
            </a:r>
            <a:r>
              <a:rPr lang="ru-RU" spc="-30" dirty="0" smtClean="0">
                <a:effectLst/>
                <a:latin typeface="Times New Roman"/>
                <a:ea typeface="Times New Roman"/>
              </a:rPr>
              <a:t>осознание и принятие своих чувств и эмоций, потреб­</a:t>
            </a:r>
            <a:r>
              <a:rPr lang="ru-RU" spc="-15" dirty="0" smtClean="0">
                <a:effectLst/>
                <a:latin typeface="Times New Roman"/>
                <a:ea typeface="Times New Roman"/>
              </a:rPr>
              <a:t>ностей и желаний, </a:t>
            </a:r>
            <a:r>
              <a:rPr lang="ru-RU" spc="-5" dirty="0" smtClean="0">
                <a:effectLst/>
                <a:latin typeface="Times New Roman"/>
                <a:ea typeface="Times New Roman"/>
              </a:rPr>
              <a:t>контроль динамики переживания и т.д.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8890" algn="just">
              <a:lnSpc>
                <a:spcPts val="1490"/>
              </a:lnSpc>
              <a:spcAft>
                <a:spcPts val="0"/>
              </a:spcAft>
            </a:pPr>
            <a:r>
              <a:rPr lang="ru-RU" i="1" dirty="0" smtClean="0">
                <a:effectLst/>
                <a:latin typeface="Times New Roman"/>
                <a:ea typeface="Times New Roman"/>
              </a:rPr>
              <a:t>- Когнитивный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 - понимание причин стресса, осмысление ситуации.  </a:t>
            </a:r>
            <a:r>
              <a:rPr lang="ru-RU" spc="-20" dirty="0" smtClean="0">
                <a:effectLst/>
                <a:latin typeface="Times New Roman"/>
                <a:ea typeface="Times New Roman"/>
              </a:rPr>
              <a:t>Психологическая компетентность, позитивность </a:t>
            </a:r>
            <a:r>
              <a:rPr lang="ru-RU" spc="-35" dirty="0" smtClean="0">
                <a:effectLst/>
                <a:latin typeface="Times New Roman"/>
                <a:ea typeface="Times New Roman"/>
              </a:rPr>
              <a:t>и рациональность мышления, гибкость мышления, поиск и оценка </a:t>
            </a:r>
            <a:r>
              <a:rPr lang="ru-RU" spc="-30" dirty="0" smtClean="0">
                <a:effectLst/>
                <a:latin typeface="Times New Roman"/>
                <a:ea typeface="Times New Roman"/>
              </a:rPr>
              <a:t>возможных средств, которые могут быть мобилизованы для пре­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одоления стресса.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15240" algn="just">
              <a:lnSpc>
                <a:spcPts val="1490"/>
              </a:lnSpc>
              <a:spcAft>
                <a:spcPts val="0"/>
              </a:spcAft>
            </a:pPr>
            <a:r>
              <a:rPr lang="ru-RU" i="1" spc="-10" dirty="0" smtClean="0">
                <a:effectLst/>
                <a:latin typeface="Times New Roman"/>
                <a:ea typeface="Times New Roman"/>
              </a:rPr>
              <a:t>- Поведенческий (</a:t>
            </a:r>
            <a:r>
              <a:rPr lang="ru-RU" i="1" spc="-10" dirty="0" err="1" smtClean="0">
                <a:effectLst/>
                <a:latin typeface="Times New Roman"/>
                <a:ea typeface="Times New Roman"/>
              </a:rPr>
              <a:t>деятелъностный</a:t>
            </a:r>
            <a:r>
              <a:rPr lang="ru-RU" i="1" spc="-10" dirty="0" smtClean="0">
                <a:effectLst/>
                <a:latin typeface="Times New Roman"/>
                <a:ea typeface="Times New Roman"/>
              </a:rPr>
              <a:t>)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 - активность и гибкость поведения, перестройка поведения, коррекция стратегий и планов, задач </a:t>
            </a:r>
            <a:r>
              <a:rPr lang="ru-RU" spc="-35" dirty="0" smtClean="0">
                <a:effectLst/>
                <a:latin typeface="Times New Roman"/>
                <a:ea typeface="Times New Roman"/>
              </a:rPr>
              <a:t>и режимов деятельности.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15240" algn="just">
              <a:lnSpc>
                <a:spcPts val="1490"/>
              </a:lnSpc>
              <a:spcAft>
                <a:spcPts val="0"/>
              </a:spcAft>
            </a:pPr>
            <a:r>
              <a:rPr lang="ru-RU" i="1" dirty="0" smtClean="0">
                <a:effectLst/>
                <a:latin typeface="Times New Roman"/>
                <a:ea typeface="Times New Roman"/>
              </a:rPr>
              <a:t>3. Социальный уровень: 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социальные роли, позиции и уста­</a:t>
            </a:r>
            <a:r>
              <a:rPr lang="ru-RU" spc="-30" dirty="0" smtClean="0">
                <a:effectLst/>
                <a:latin typeface="Times New Roman"/>
                <a:ea typeface="Times New Roman"/>
              </a:rPr>
              <a:t>новки, отношение к другим людям.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.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3175" algn="just">
              <a:lnSpc>
                <a:spcPts val="1490"/>
              </a:lnSpc>
              <a:spcBef>
                <a:spcPts val="290"/>
              </a:spcBef>
              <a:spcAft>
                <a:spcPts val="0"/>
              </a:spcAft>
              <a:tabLst>
                <a:tab pos="381000" algn="l"/>
              </a:tabLst>
            </a:pPr>
            <a:r>
              <a:rPr lang="ru-RU" i="1" spc="-10" dirty="0" smtClean="0">
                <a:effectLst/>
                <a:latin typeface="Times New Roman"/>
                <a:ea typeface="Times New Roman"/>
              </a:rPr>
              <a:t>4. Духовный уровень.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3175" algn="just">
              <a:lnSpc>
                <a:spcPts val="1490"/>
              </a:lnSpc>
              <a:spcAft>
                <a:spcPts val="0"/>
              </a:spcAft>
            </a:pPr>
            <a:r>
              <a:rPr lang="ru-RU" i="1" spc="-30" dirty="0" smtClean="0">
                <a:effectLst/>
                <a:latin typeface="Times New Roman"/>
                <a:ea typeface="Times New Roman"/>
              </a:rPr>
              <a:t>Надежда </a:t>
            </a:r>
            <a:r>
              <a:rPr lang="ru-RU" spc="-3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активное ожидание. 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12065" algn="just">
              <a:lnSpc>
                <a:spcPts val="1490"/>
              </a:lnSpc>
              <a:spcAft>
                <a:spcPts val="0"/>
              </a:spcAft>
            </a:pPr>
            <a:r>
              <a:rPr lang="ru-RU" i="1" dirty="0" smtClean="0">
                <a:effectLst/>
                <a:latin typeface="Times New Roman"/>
                <a:ea typeface="Times New Roman"/>
              </a:rPr>
              <a:t>Рациональная вера - </a:t>
            </a:r>
            <a:r>
              <a:rPr lang="ru-RU" dirty="0" smtClean="0">
                <a:effectLst/>
                <a:latin typeface="Times New Roman"/>
                <a:ea typeface="Times New Roman"/>
              </a:rPr>
              <a:t>убежденность в том, что существует </a:t>
            </a:r>
            <a:r>
              <a:rPr lang="ru-RU" spc="-10" dirty="0" smtClean="0">
                <a:effectLst/>
                <a:latin typeface="Times New Roman"/>
                <a:ea typeface="Times New Roman"/>
              </a:rPr>
              <a:t>огромное число реальных возможностей, нужно вовремя обна­ружить эти возможности. </a:t>
            </a:r>
            <a:endParaRPr lang="ru-RU" sz="1200" dirty="0" smtClean="0">
              <a:effectLst/>
              <a:latin typeface="Times New Roman"/>
              <a:ea typeface="Times New Roman"/>
            </a:endParaRPr>
          </a:p>
          <a:p>
            <a:pPr marR="12065" algn="just">
              <a:lnSpc>
                <a:spcPts val="1490"/>
              </a:lnSpc>
              <a:spcAft>
                <a:spcPts val="0"/>
              </a:spcAft>
            </a:pPr>
            <a:r>
              <a:rPr lang="ru-RU" i="1" spc="-25" dirty="0" smtClean="0">
                <a:effectLst/>
                <a:latin typeface="Times New Roman"/>
                <a:ea typeface="Times New Roman"/>
              </a:rPr>
              <a:t>Душевная сила - </a:t>
            </a:r>
            <a:r>
              <a:rPr lang="ru-RU" spc="-25" dirty="0" smtClean="0">
                <a:effectLst/>
                <a:latin typeface="Times New Roman"/>
                <a:ea typeface="Times New Roman"/>
              </a:rPr>
              <a:t>способность со­</a:t>
            </a:r>
            <a:r>
              <a:rPr lang="ru-RU" spc="-10" dirty="0" smtClean="0">
                <a:effectLst/>
                <a:latin typeface="Times New Roman"/>
                <a:ea typeface="Times New Roman"/>
              </a:rPr>
              <a:t>противляться попыткам подвергнуть опасности надежду и веру </a:t>
            </a:r>
            <a:r>
              <a:rPr lang="ru-RU" spc="-15" dirty="0" smtClean="0">
                <a:effectLst/>
                <a:latin typeface="Times New Roman"/>
                <a:ea typeface="Times New Roman"/>
              </a:rPr>
              <a:t>и разрушить их, превращая в «голый» оптимизм или в иррацио­</a:t>
            </a:r>
            <a:r>
              <a:rPr lang="ru-RU" spc="-35" dirty="0" smtClean="0">
                <a:effectLst/>
                <a:latin typeface="Times New Roman"/>
                <a:ea typeface="Times New Roman"/>
              </a:rPr>
              <a:t>нальную веру. </a:t>
            </a:r>
            <a:endParaRPr lang="ru-RU" sz="12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35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880663" cy="6192688"/>
          </a:xfrm>
        </p:spPr>
        <p:txBody>
          <a:bodyPr/>
          <a:lstStyle/>
          <a:p>
            <a:pPr marL="0" indent="0" algn="just">
              <a:buNone/>
            </a:pPr>
            <a:r>
              <a:rPr lang="ru-RU" sz="4000" i="1" spc="-15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Практика показывает, что наиболее </a:t>
            </a:r>
            <a:r>
              <a:rPr lang="ru-RU" sz="4000" i="1" spc="-15" dirty="0" err="1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стрессоустойчивым</a:t>
            </a:r>
            <a:r>
              <a:rPr lang="ru-RU" sz="4000" i="1" spc="-15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 ока­зывается тот, кто получает положительные эмоции и поддержку </a:t>
            </a:r>
            <a:r>
              <a:rPr lang="ru-RU" sz="4000" i="1" spc="-5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в семье, удовлетворение от работы и имеет «отдушину» в виде хобби или какого-то увлечения, позволяющего почувствовать, </a:t>
            </a:r>
            <a:r>
              <a:rPr lang="ru-RU" sz="4000" i="1" spc="-10" dirty="0">
                <a:solidFill>
                  <a:srgbClr val="FF0000"/>
                </a:solidFill>
                <a:effectLst/>
                <a:latin typeface="Times New Roman"/>
                <a:ea typeface="Times New Roman"/>
              </a:rPr>
              <a:t>что жизнь больше, чем работа.</a:t>
            </a:r>
            <a:endParaRPr lang="ru-RU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3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8640960" cy="864096"/>
          </a:xfrm>
        </p:spPr>
        <p:txBody>
          <a:bodyPr/>
          <a:lstStyle/>
          <a:p>
            <a:pPr marL="0" indent="0" algn="l">
              <a:buNone/>
            </a:pPr>
            <a:r>
              <a:rPr lang="ru-RU" sz="3200" i="1" dirty="0" smtClean="0">
                <a:solidFill>
                  <a:srgbClr val="00B050"/>
                </a:solidFill>
              </a:rPr>
              <a:t>    Экспресс – диагностика «ВЫГОРОНИЯ»</a:t>
            </a:r>
            <a:endParaRPr lang="ru-RU" sz="3200" i="1" dirty="0">
              <a:solidFill>
                <a:srgbClr val="00B05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2" y="1412776"/>
            <a:ext cx="742504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63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2"/>
          <p:cNvSpPr txBox="1">
            <a:spLocks/>
          </p:cNvSpPr>
          <p:nvPr/>
        </p:nvSpPr>
        <p:spPr>
          <a:xfrm>
            <a:off x="2339752" y="332656"/>
            <a:ext cx="4968552" cy="792088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>
              <a:buFont typeface="Georgia" pitchFamily="18" charset="0"/>
              <a:buNone/>
            </a:pPr>
            <a:r>
              <a:rPr lang="ru-RU" sz="3600" dirty="0" smtClean="0">
                <a:solidFill>
                  <a:srgbClr val="7030A0"/>
                </a:solidFill>
              </a:rPr>
              <a:t>Оценка результатов</a:t>
            </a:r>
            <a:endParaRPr lang="ru-RU" sz="3600" dirty="0">
              <a:solidFill>
                <a:srgbClr val="7030A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98736" y="1340768"/>
            <a:ext cx="40937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i="1" dirty="0">
                <a:solidFill>
                  <a:schemeClr val="bg2">
                    <a:lumMod val="25000"/>
                  </a:schemeClr>
                </a:solidFill>
              </a:rPr>
              <a:t>0-1 балл </a:t>
            </a:r>
            <a:r>
              <a:rPr lang="ru-RU" sz="2200" dirty="0">
                <a:solidFill>
                  <a:schemeClr val="bg2">
                    <a:lumMod val="25000"/>
                  </a:schemeClr>
                </a:solidFill>
              </a:rPr>
              <a:t>- синдром выгорания вам не грозит. </a:t>
            </a:r>
          </a:p>
          <a:p>
            <a:r>
              <a:rPr lang="ru-RU" sz="2200" b="1" i="1" dirty="0">
                <a:solidFill>
                  <a:schemeClr val="bg2">
                    <a:lumMod val="25000"/>
                  </a:schemeClr>
                </a:solidFill>
              </a:rPr>
              <a:t>2-6 баллов </a:t>
            </a:r>
            <a:r>
              <a:rPr lang="ru-RU" sz="2200" dirty="0">
                <a:solidFill>
                  <a:schemeClr val="bg2">
                    <a:lumMod val="25000"/>
                  </a:schemeClr>
                </a:solidFill>
              </a:rPr>
              <a:t>- вам необходимо взять отпуск, отключиться от ра­бочих дел.</a:t>
            </a:r>
          </a:p>
          <a:p>
            <a:r>
              <a:rPr lang="ru-RU" sz="2200" b="1" i="1" dirty="0">
                <a:solidFill>
                  <a:schemeClr val="bg2">
                    <a:lumMod val="25000"/>
                  </a:schemeClr>
                </a:solidFill>
              </a:rPr>
              <a:t>7-9 баллов </a:t>
            </a:r>
            <a:r>
              <a:rPr lang="ru-RU" sz="2200" dirty="0">
                <a:solidFill>
                  <a:schemeClr val="bg2">
                    <a:lumMod val="25000"/>
                  </a:schemeClr>
                </a:solidFill>
              </a:rPr>
              <a:t>- пришло время решать: либо сменить работу, ли­бо, что лучше, переменить стиль жизни.</a:t>
            </a:r>
          </a:p>
          <a:p>
            <a:r>
              <a:rPr lang="ru-RU" sz="2200" b="1" i="1" dirty="0">
                <a:solidFill>
                  <a:schemeClr val="bg2">
                    <a:lumMod val="25000"/>
                  </a:schemeClr>
                </a:solidFill>
              </a:rPr>
              <a:t>10 баллов </a:t>
            </a:r>
            <a:r>
              <a:rPr lang="ru-RU" sz="2200" dirty="0">
                <a:solidFill>
                  <a:schemeClr val="bg2">
                    <a:lumMod val="25000"/>
                  </a:schemeClr>
                </a:solidFill>
              </a:rPr>
              <a:t>- положение весьма серьезное, но, возможно, в вас еще теплится огонек; нужно, чтобы он не погас.</a:t>
            </a:r>
          </a:p>
        </p:txBody>
      </p:sp>
      <p:graphicFrame>
        <p:nvGraphicFramePr>
          <p:cNvPr id="15" name="Диаграмма 14"/>
          <p:cNvGraphicFramePr/>
          <p:nvPr>
            <p:extLst>
              <p:ext uri="{D42A27DB-BD31-4B8C-83A1-F6EECF244321}">
                <p14:modId xmlns:p14="http://schemas.microsoft.com/office/powerpoint/2010/main" val="3726253360"/>
              </p:ext>
            </p:extLst>
          </p:nvPr>
        </p:nvGraphicFramePr>
        <p:xfrm>
          <a:off x="395536" y="1272538"/>
          <a:ext cx="4536504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75759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064896" cy="1143000"/>
          </a:xfrm>
        </p:spPr>
        <p:txBody>
          <a:bodyPr/>
          <a:lstStyle/>
          <a:p>
            <a:pPr marL="0" indent="0" algn="ctr">
              <a:lnSpc>
                <a:spcPts val="3000"/>
              </a:lnSpc>
              <a:spcAft>
                <a:spcPts val="0"/>
              </a:spcAft>
              <a:buNone/>
            </a:pPr>
            <a:r>
              <a:rPr lang="ru-RU" sz="3200" i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Т</a:t>
            </a:r>
            <a:r>
              <a:rPr lang="ru-RU" sz="3200" i="1" dirty="0" smtClean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ренинг для улучшения психологического самочувствия педагогов в ДОУ </a:t>
            </a:r>
            <a:r>
              <a:rPr lang="ru-RU" sz="3200" i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«Как жить полной жизнью и не «сгореть» на работе</a:t>
            </a:r>
            <a:br>
              <a:rPr lang="ru-RU" sz="3200" i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</a:br>
            <a:endParaRPr lang="ru-RU" sz="32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27584" y="1916832"/>
            <a:ext cx="7488832" cy="1008112"/>
          </a:xfrm>
        </p:spPr>
        <p:txBody>
          <a:bodyPr>
            <a:normAutofit/>
          </a:bodyPr>
          <a:lstStyle/>
          <a:p>
            <a:pPr marL="6350" marR="8890" indent="0" algn="just">
              <a:lnSpc>
                <a:spcPts val="2000"/>
              </a:lnSpc>
              <a:spcBef>
                <a:spcPts val="19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C00000"/>
                </a:solidFill>
                <a:latin typeface="Times New Roman"/>
                <a:ea typeface="Times New Roman"/>
              </a:rPr>
              <a:t>Цель тренинга </a:t>
            </a:r>
            <a:r>
              <a:rPr lang="ru-RU" sz="2400" dirty="0">
                <a:solidFill>
                  <a:srgbClr val="C00000"/>
                </a:solidFill>
                <a:latin typeface="Times New Roman"/>
                <a:ea typeface="Times New Roman"/>
              </a:rPr>
              <a:t>- создать условия для личностного роста участников тренинга и актуализации их </a:t>
            </a:r>
            <a:r>
              <a:rPr lang="ru-RU" sz="2400" dirty="0" smtClean="0">
                <a:solidFill>
                  <a:srgbClr val="C00000"/>
                </a:solidFill>
                <a:latin typeface="Times New Roman"/>
                <a:ea typeface="Times New Roman"/>
              </a:rPr>
              <a:t>личностных </a:t>
            </a:r>
            <a:r>
              <a:rPr lang="ru-RU" sz="2400" dirty="0">
                <a:solidFill>
                  <a:srgbClr val="C00000"/>
                </a:solidFill>
                <a:latin typeface="Times New Roman"/>
                <a:ea typeface="Times New Roman"/>
              </a:rPr>
              <a:t>ресурсов </a:t>
            </a:r>
            <a:r>
              <a:rPr lang="ru-RU" sz="2400" dirty="0" smtClean="0">
                <a:solidFill>
                  <a:srgbClr val="C00000"/>
                </a:solidFill>
                <a:latin typeface="Times New Roman"/>
                <a:ea typeface="Times New Roman"/>
              </a:rPr>
              <a:t>стрессоустойчивости</a:t>
            </a:r>
            <a:r>
              <a:rPr lang="ru-RU" sz="2400" dirty="0">
                <a:solidFill>
                  <a:srgbClr val="C00000"/>
                </a:solidFill>
                <a:latin typeface="Times New Roman"/>
                <a:ea typeface="Times New Roman"/>
              </a:rPr>
              <a:t>.</a:t>
            </a:r>
            <a:endParaRPr lang="ru-RU" sz="2400" dirty="0" smtClean="0">
              <a:solidFill>
                <a:srgbClr val="C00000"/>
              </a:solidFill>
              <a:latin typeface="Times New Roman"/>
              <a:ea typeface="Times New Roman"/>
            </a:endParaRPr>
          </a:p>
          <a:p>
            <a:pPr marL="6350" marR="8890" indent="0" algn="just">
              <a:lnSpc>
                <a:spcPts val="2000"/>
              </a:lnSpc>
              <a:spcBef>
                <a:spcPts val="190"/>
              </a:spcBef>
              <a:spcAft>
                <a:spcPts val="0"/>
              </a:spcAft>
              <a:buNone/>
            </a:pPr>
            <a:endParaRPr lang="ru-RU" sz="2400" dirty="0">
              <a:solidFill>
                <a:srgbClr val="C00000"/>
              </a:solidFill>
              <a:effectLst/>
              <a:latin typeface="Times New Roman"/>
              <a:ea typeface="Times New Roman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51360">
            <a:off x="651843" y="2613842"/>
            <a:ext cx="3700278" cy="32346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2896"/>
            <a:ext cx="2856838" cy="32079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72366"/>
            <a:ext cx="1582604" cy="2128742"/>
          </a:xfrm>
          <a:prstGeom prst="ellipse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73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71600" y="820590"/>
            <a:ext cx="74168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i="1" spc="-5" dirty="0">
                <a:solidFill>
                  <a:srgbClr val="7030A0"/>
                </a:solidFill>
                <a:latin typeface="Times New Roman"/>
                <a:ea typeface="Times New Roman"/>
              </a:rPr>
              <a:t>Предупреждение профессионального «выгорания» требует </a:t>
            </a:r>
            <a:r>
              <a:rPr lang="ru-RU" sz="3600" b="1" i="1" spc="-30" dirty="0">
                <a:solidFill>
                  <a:srgbClr val="7030A0"/>
                </a:solidFill>
                <a:latin typeface="Times New Roman"/>
                <a:ea typeface="Times New Roman"/>
              </a:rPr>
              <a:t>психологической иммунизации, то есть актуализации личностных </a:t>
            </a:r>
            <a:r>
              <a:rPr lang="ru-RU" sz="3600" b="1" i="1" spc="-15" dirty="0">
                <a:solidFill>
                  <a:srgbClr val="7030A0"/>
                </a:solidFill>
                <a:latin typeface="Times New Roman"/>
                <a:ea typeface="Times New Roman"/>
              </a:rPr>
              <a:t>ресурсов, которые и являются тем самым иммунитетом против </a:t>
            </a:r>
            <a:r>
              <a:rPr lang="ru-RU" sz="3600" b="1" i="1" dirty="0">
                <a:solidFill>
                  <a:srgbClr val="7030A0"/>
                </a:solidFill>
                <a:latin typeface="Times New Roman"/>
                <a:ea typeface="Times New Roman"/>
              </a:rPr>
              <a:t>«выгорания» и других проблем личности взрослого человека.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18717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620688"/>
            <a:ext cx="7632848" cy="5304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lvl="0" indent="231775" algn="ctr">
              <a:lnSpc>
                <a:spcPts val="4500"/>
              </a:lnSpc>
              <a:spcBef>
                <a:spcPts val="335"/>
              </a:spcBef>
              <a:buClr>
                <a:srgbClr val="F14124">
                  <a:lumMod val="75000"/>
                </a:srgbClr>
              </a:buClr>
              <a:buSzPct val="130000"/>
            </a:pPr>
            <a:r>
              <a:rPr lang="ru-RU" sz="5400" b="1" i="1" spc="-25" dirty="0">
                <a:solidFill>
                  <a:srgbClr val="FF0000"/>
                </a:solidFill>
                <a:latin typeface="Times New Roman"/>
                <a:ea typeface="Times New Roman"/>
              </a:rPr>
              <a:t>Одной из наиболее распространенных преград к профессио­</a:t>
            </a:r>
            <a:r>
              <a:rPr lang="ru-RU" sz="5400" b="1" i="1" dirty="0">
                <a:solidFill>
                  <a:srgbClr val="FF0000"/>
                </a:solidFill>
                <a:latin typeface="Times New Roman"/>
                <a:ea typeface="Times New Roman"/>
              </a:rPr>
              <a:t>нализму, творчеству и самореализации педагога является воз­</a:t>
            </a:r>
            <a:r>
              <a:rPr lang="ru-RU" sz="5400" b="1" i="1" spc="-15" dirty="0">
                <a:solidFill>
                  <a:srgbClr val="FF0000"/>
                </a:solidFill>
                <a:latin typeface="Times New Roman"/>
                <a:ea typeface="Times New Roman"/>
              </a:rPr>
              <a:t>никновение синдрома профессионального выгорания.</a:t>
            </a:r>
            <a:endParaRPr lang="ru-RU" sz="5400" b="1" i="1" dirty="0">
              <a:solidFill>
                <a:srgbClr val="FF0000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378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811617"/>
            <a:ext cx="7920880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algn="ctr">
              <a:lnSpc>
                <a:spcPts val="3000"/>
              </a:lnSpc>
              <a:spcBef>
                <a:spcPts val="310"/>
              </a:spcBef>
              <a:spcAft>
                <a:spcPts val="0"/>
              </a:spcAft>
            </a:pPr>
            <a:r>
              <a:rPr lang="ru-RU" sz="3200" b="1" i="1" spc="-5" dirty="0">
                <a:solidFill>
                  <a:schemeClr val="accent6"/>
                </a:solidFill>
                <a:latin typeface="Times New Roman"/>
                <a:ea typeface="Times New Roman"/>
              </a:rPr>
              <a:t>Личностные ресурсы, развиваемые в</a:t>
            </a:r>
            <a:r>
              <a:rPr lang="ru-RU" sz="3200" i="1" spc="-5" dirty="0">
                <a:solidFill>
                  <a:schemeClr val="accent6"/>
                </a:solidFill>
                <a:latin typeface="Times New Roman"/>
                <a:ea typeface="Times New Roman"/>
              </a:rPr>
              <a:t> </a:t>
            </a:r>
            <a:r>
              <a:rPr lang="ru-RU" sz="3200" b="1" i="1" spc="-5" dirty="0" smtClean="0">
                <a:solidFill>
                  <a:schemeClr val="accent6"/>
                </a:solidFill>
                <a:latin typeface="Times New Roman"/>
                <a:ea typeface="Times New Roman"/>
              </a:rPr>
              <a:t>тренинге</a:t>
            </a:r>
            <a:endParaRPr lang="ru-RU" sz="3200" dirty="0">
              <a:solidFill>
                <a:schemeClr val="accent6"/>
              </a:solidFill>
              <a:latin typeface="Times New Roman"/>
              <a:ea typeface="Times New Roman"/>
            </a:endParaRPr>
          </a:p>
          <a:p>
            <a:pPr marR="15240" lvl="0" algn="just">
              <a:lnSpc>
                <a:spcPts val="1560"/>
              </a:lnSpc>
              <a:spcBef>
                <a:spcPts val="25"/>
              </a:spcBef>
              <a:spcAft>
                <a:spcPts val="0"/>
              </a:spcAft>
              <a:tabLst>
                <a:tab pos="347345" algn="l"/>
              </a:tabLst>
            </a:pPr>
            <a:endParaRPr lang="ru-RU" spc="-15" dirty="0" smtClean="0">
              <a:latin typeface="Times New Roman"/>
              <a:ea typeface="Times New Roman"/>
            </a:endParaRPr>
          </a:p>
          <a:p>
            <a:pPr marL="342900" marR="15240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15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принятие </a:t>
            </a:r>
            <a:r>
              <a:rPr lang="ru-RU" sz="2800" spc="-15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себя, своих достоинств и </a:t>
            </a:r>
            <a:r>
              <a:rPr lang="ru-RU" sz="2800" spc="-15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недостатков</a:t>
            </a:r>
            <a:r>
              <a:rPr lang="ru-RU" sz="2800" spc="-15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;</a:t>
            </a:r>
            <a:endParaRPr lang="ru-RU" sz="2800" spc="-15" dirty="0" smtClean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  <a:p>
            <a:pPr marL="342900" marR="15240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4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отношение </a:t>
            </a:r>
            <a:r>
              <a:rPr lang="ru-RU" sz="2800" spc="-4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к стрессам как возможности приобретения лично­</a:t>
            </a:r>
            <a:r>
              <a:rPr lang="ru-RU" sz="2800" spc="-3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го опыта и возможности личностного </a:t>
            </a:r>
            <a:r>
              <a:rPr lang="ru-RU" sz="2800" spc="-3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роста; </a:t>
            </a:r>
          </a:p>
          <a:p>
            <a:pPr marL="342900" marR="15240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2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активная </a:t>
            </a:r>
            <a:r>
              <a:rPr lang="ru-RU" sz="2800" spc="-2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жизненная позиция;</a:t>
            </a:r>
            <a:endParaRPr lang="ru-RU" sz="2800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  <a:p>
            <a:pPr marL="342900" marR="18415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2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овладение способами </a:t>
            </a:r>
            <a:r>
              <a:rPr lang="ru-RU" sz="2800" spc="-2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достижения </a:t>
            </a:r>
            <a:r>
              <a:rPr lang="ru-RU" sz="280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желаемых </a:t>
            </a:r>
            <a:r>
              <a:rPr lang="ru-RU" sz="280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целей;</a:t>
            </a:r>
          </a:p>
          <a:p>
            <a:pPr marL="342900" marR="15240" lvl="0" indent="-342900" algn="just">
              <a:lnSpc>
                <a:spcPts val="2500"/>
              </a:lnSpc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3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умение </a:t>
            </a:r>
            <a:r>
              <a:rPr lang="ru-RU" sz="2800" spc="-3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распознавать свои эмоциональ­</a:t>
            </a:r>
            <a:r>
              <a:rPr lang="ru-RU" sz="2800" spc="-1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ные </a:t>
            </a:r>
            <a:r>
              <a:rPr lang="ru-RU" sz="2800" spc="-10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состояния, </a:t>
            </a:r>
            <a:r>
              <a:rPr lang="ru-RU" sz="2800" spc="-1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мотивы поведения, последствия поступков;</a:t>
            </a:r>
            <a:endParaRPr lang="ru-RU" sz="2800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  <a:p>
            <a:pPr marL="342900" marR="18415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25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способность </a:t>
            </a:r>
            <a:r>
              <a:rPr lang="ru-RU" sz="2800" spc="-25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к </a:t>
            </a:r>
            <a:r>
              <a:rPr lang="ru-RU" sz="2800" spc="-25" dirty="0" smtClean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осмыслению </a:t>
            </a:r>
            <a:r>
              <a:rPr lang="ru-RU" sz="2800" spc="-2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ситуации, позитивность и рациональность мышления;</a:t>
            </a:r>
            <a:endParaRPr lang="ru-RU" sz="2800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  <a:p>
            <a:pPr marL="342900" marR="21590" lvl="0" indent="-342900" algn="just">
              <a:lnSpc>
                <a:spcPts val="2500"/>
              </a:lnSpc>
              <a:spcBef>
                <a:spcPts val="25"/>
              </a:spcBef>
              <a:spcAft>
                <a:spcPts val="0"/>
              </a:spcAft>
              <a:buFont typeface="Wingdings" pitchFamily="2" charset="2"/>
              <a:buChar char="ü"/>
              <a:tabLst>
                <a:tab pos="347345" algn="l"/>
              </a:tabLst>
            </a:pPr>
            <a:r>
              <a:rPr lang="ru-RU" sz="2800" spc="-15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овладение эффективными способами снятия внутреннего </a:t>
            </a:r>
            <a:r>
              <a:rPr lang="ru-RU" sz="280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напряжения и </a:t>
            </a:r>
            <a:r>
              <a:rPr lang="ru-RU" sz="2800" dirty="0" err="1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саморегуляции</a:t>
            </a:r>
            <a:r>
              <a:rPr lang="ru-RU" sz="2800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.</a:t>
            </a:r>
            <a:endParaRPr lang="ru-RU" sz="2800" dirty="0">
              <a:solidFill>
                <a:schemeClr val="accent3">
                  <a:lumMod val="5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6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476672"/>
            <a:ext cx="7992888" cy="623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marR="21590" algn="ctr">
              <a:lnSpc>
                <a:spcPts val="3000"/>
              </a:lnSpc>
              <a:spcBef>
                <a:spcPts val="25"/>
              </a:spcBef>
              <a:spcAft>
                <a:spcPts val="0"/>
              </a:spcAft>
              <a:tabLst>
                <a:tab pos="347345" algn="l"/>
              </a:tabLst>
            </a:pPr>
            <a:r>
              <a:rPr lang="ru-RU" sz="3200" b="1" i="1" spc="-10" dirty="0">
                <a:solidFill>
                  <a:schemeClr val="accent6"/>
                </a:solidFill>
                <a:latin typeface="Times New Roman"/>
                <a:ea typeface="Times New Roman"/>
              </a:rPr>
              <a:t>Тренинг предназначен:</a:t>
            </a:r>
            <a:endParaRPr lang="ru-RU" sz="3200" i="1" dirty="0">
              <a:solidFill>
                <a:schemeClr val="accent6"/>
              </a:solidFill>
              <a:latin typeface="Times New Roman"/>
              <a:ea typeface="Times New Roman"/>
            </a:endParaRPr>
          </a:p>
          <a:p>
            <a:pPr marL="12065" indent="225425" algn="just">
              <a:lnSpc>
                <a:spcPts val="1510"/>
              </a:lnSpc>
              <a:spcBef>
                <a:spcPts val="50"/>
              </a:spcBef>
              <a:spcAft>
                <a:spcPts val="0"/>
              </a:spcAft>
            </a:pPr>
            <a:endParaRPr lang="ru-RU" i="1" spc="-10" dirty="0" smtClean="0">
              <a:latin typeface="Times New Roman"/>
              <a:ea typeface="Times New Roman"/>
            </a:endParaRPr>
          </a:p>
          <a:p>
            <a:pPr marL="12065" algn="just">
              <a:lnSpc>
                <a:spcPts val="2500"/>
              </a:lnSpc>
              <a:spcBef>
                <a:spcPts val="50"/>
              </a:spcBef>
              <a:spcAft>
                <a:spcPts val="0"/>
              </a:spcAft>
            </a:pPr>
            <a:r>
              <a:rPr lang="ru-RU" sz="2000" b="1" i="1" spc="-10" dirty="0" smtClean="0">
                <a:solidFill>
                  <a:srgbClr val="0070C0"/>
                </a:solidFill>
                <a:latin typeface="Times New Roman"/>
                <a:ea typeface="Times New Roman"/>
              </a:rPr>
              <a:t>Для </a:t>
            </a:r>
            <a:r>
              <a:rPr lang="ru-RU" sz="2000" b="1" i="1" spc="-10" dirty="0">
                <a:solidFill>
                  <a:srgbClr val="0070C0"/>
                </a:solidFill>
                <a:latin typeface="Times New Roman"/>
                <a:ea typeface="Times New Roman"/>
              </a:rPr>
              <a:t>кого? </a:t>
            </a:r>
            <a:r>
              <a:rPr lang="ru-RU" sz="2000" spc="-10" dirty="0">
                <a:solidFill>
                  <a:srgbClr val="0070C0"/>
                </a:solidFill>
                <a:latin typeface="Times New Roman"/>
                <a:ea typeface="Times New Roman"/>
              </a:rPr>
              <a:t>Для руководителей и специалистов, чья работа </a:t>
            </a:r>
            <a:r>
              <a:rPr lang="ru-RU" sz="2000" spc="-35" dirty="0">
                <a:solidFill>
                  <a:srgbClr val="0070C0"/>
                </a:solidFill>
                <a:latin typeface="Times New Roman"/>
                <a:ea typeface="Times New Roman"/>
              </a:rPr>
              <a:t>связана с повторяющимися ситуациями стресса и большими эмо­</a:t>
            </a:r>
            <a:r>
              <a:rPr lang="ru-RU" sz="2000" spc="-40" dirty="0">
                <a:solidFill>
                  <a:srgbClr val="0070C0"/>
                </a:solidFill>
                <a:latin typeface="Times New Roman"/>
                <a:ea typeface="Times New Roman"/>
              </a:rPr>
              <a:t>циональными нагрузками; для честолюбивых и желающих успеха</a:t>
            </a:r>
            <a:r>
              <a:rPr lang="ru-RU" sz="2000" spc="-40" dirty="0" smtClean="0">
                <a:solidFill>
                  <a:srgbClr val="0070C0"/>
                </a:solidFill>
                <a:latin typeface="Times New Roman"/>
                <a:ea typeface="Times New Roman"/>
              </a:rPr>
              <a:t>.</a:t>
            </a:r>
          </a:p>
          <a:p>
            <a:pPr marL="12065" algn="just">
              <a:lnSpc>
                <a:spcPts val="2500"/>
              </a:lnSpc>
              <a:spcBef>
                <a:spcPts val="50"/>
              </a:spcBef>
              <a:spcAft>
                <a:spcPts val="0"/>
              </a:spcAft>
            </a:pPr>
            <a:endParaRPr lang="ru-RU" sz="2000" dirty="0">
              <a:solidFill>
                <a:srgbClr val="0070C0"/>
              </a:solidFill>
              <a:latin typeface="Times New Roman"/>
              <a:ea typeface="Times New Roman"/>
            </a:endParaRPr>
          </a:p>
          <a:p>
            <a:pPr marL="8890" marR="3175" algn="just">
              <a:lnSpc>
                <a:spcPts val="2500"/>
              </a:lnSpc>
              <a:spcBef>
                <a:spcPts val="170"/>
              </a:spcBef>
              <a:spcAft>
                <a:spcPts val="0"/>
              </a:spcAft>
            </a:pPr>
            <a:r>
              <a:rPr lang="ru-RU" sz="2000" b="1" i="1" spc="-30" dirty="0" smtClean="0">
                <a:solidFill>
                  <a:srgbClr val="0070C0"/>
                </a:solidFill>
                <a:latin typeface="Times New Roman"/>
                <a:ea typeface="Times New Roman"/>
              </a:rPr>
              <a:t>Для </a:t>
            </a:r>
            <a:r>
              <a:rPr lang="ru-RU" sz="2000" b="1" i="1" spc="-30" dirty="0">
                <a:solidFill>
                  <a:srgbClr val="0070C0"/>
                </a:solidFill>
                <a:latin typeface="Times New Roman"/>
                <a:ea typeface="Times New Roman"/>
              </a:rPr>
              <a:t>чего? </a:t>
            </a:r>
            <a:r>
              <a:rPr lang="ru-RU" sz="2000" spc="-30" dirty="0">
                <a:solidFill>
                  <a:srgbClr val="0070C0"/>
                </a:solidFill>
                <a:latin typeface="Times New Roman"/>
                <a:ea typeface="Times New Roman"/>
              </a:rPr>
              <a:t>Для восстановления хорошего профессионального </a:t>
            </a:r>
            <a:r>
              <a:rPr lang="ru-RU" sz="2000" spc="-15" dirty="0">
                <a:solidFill>
                  <a:srgbClr val="0070C0"/>
                </a:solidFill>
                <a:latin typeface="Times New Roman"/>
                <a:ea typeface="Times New Roman"/>
              </a:rPr>
              <a:t>тонуса и обучения техникам профилактики «выгорания</a:t>
            </a:r>
            <a:r>
              <a:rPr lang="ru-RU" sz="2000" spc="-15" dirty="0" smtClean="0">
                <a:solidFill>
                  <a:srgbClr val="0070C0"/>
                </a:solidFill>
                <a:latin typeface="Times New Roman"/>
                <a:ea typeface="Times New Roman"/>
              </a:rPr>
              <a:t>».</a:t>
            </a:r>
          </a:p>
          <a:p>
            <a:pPr marL="8890" marR="3175" algn="just">
              <a:lnSpc>
                <a:spcPts val="2500"/>
              </a:lnSpc>
              <a:spcBef>
                <a:spcPts val="170"/>
              </a:spcBef>
              <a:spcAft>
                <a:spcPts val="0"/>
              </a:spcAft>
            </a:pPr>
            <a:endParaRPr lang="ru-RU" sz="2000" dirty="0">
              <a:solidFill>
                <a:srgbClr val="0070C0"/>
              </a:solidFill>
              <a:latin typeface="Times New Roman"/>
              <a:ea typeface="Times New Roman"/>
            </a:endParaRPr>
          </a:p>
          <a:p>
            <a:pPr lvl="0">
              <a:lnSpc>
                <a:spcPts val="2500"/>
              </a:lnSpc>
              <a:spcBef>
                <a:spcPts val="190"/>
              </a:spcBef>
              <a:spcAft>
                <a:spcPts val="0"/>
              </a:spcAft>
              <a:tabLst>
                <a:tab pos="353695" algn="l"/>
              </a:tabLst>
            </a:pPr>
            <a:r>
              <a:rPr lang="ru-RU" sz="2000" b="1" i="1" spc="-25" dirty="0">
                <a:solidFill>
                  <a:srgbClr val="0070C0"/>
                </a:solidFill>
                <a:latin typeface="Times New Roman"/>
                <a:ea typeface="Times New Roman"/>
              </a:rPr>
              <a:t>Что дает?</a:t>
            </a:r>
            <a:endParaRPr lang="ru-RU" sz="2000" b="1" dirty="0">
              <a:solidFill>
                <a:srgbClr val="0070C0"/>
              </a:solidFill>
              <a:latin typeface="Times New Roman"/>
              <a:ea typeface="Times New Roman"/>
            </a:endParaRPr>
          </a:p>
          <a:p>
            <a:pPr marL="285750" marR="8890" lvl="0" indent="-285750" algn="just">
              <a:lnSpc>
                <a:spcPts val="2500"/>
              </a:lnSpc>
              <a:spcAft>
                <a:spcPts val="0"/>
              </a:spcAft>
              <a:buFont typeface="Wingdings" pitchFamily="2" charset="2"/>
              <a:buChar char="Ø"/>
              <a:tabLst>
                <a:tab pos="353695" algn="l"/>
              </a:tabLst>
            </a:pPr>
            <a:r>
              <a:rPr lang="ru-RU" sz="2000" spc="-20" dirty="0">
                <a:solidFill>
                  <a:srgbClr val="0070C0"/>
                </a:solidFill>
                <a:latin typeface="Times New Roman"/>
                <a:ea typeface="Times New Roman"/>
              </a:rPr>
              <a:t>Улучшение настроения, прилив сил и энергии, повышение </a:t>
            </a:r>
            <a:r>
              <a:rPr lang="ru-RU" sz="2000" dirty="0">
                <a:solidFill>
                  <a:srgbClr val="0070C0"/>
                </a:solidFill>
                <a:latin typeface="Times New Roman"/>
                <a:ea typeface="Times New Roman"/>
              </a:rPr>
              <a:t>внимания и общей работоспособности.</a:t>
            </a:r>
          </a:p>
          <a:p>
            <a:pPr marL="285750" marR="12065" lvl="0" indent="-285750" algn="just">
              <a:lnSpc>
                <a:spcPts val="2500"/>
              </a:lnSpc>
              <a:spcAft>
                <a:spcPts val="0"/>
              </a:spcAft>
              <a:buFont typeface="Wingdings" pitchFamily="2" charset="2"/>
              <a:buChar char="Ø"/>
              <a:tabLst>
                <a:tab pos="353695" algn="l"/>
              </a:tabLst>
            </a:pPr>
            <a:r>
              <a:rPr lang="ru-RU" sz="2000" spc="-15" dirty="0">
                <a:solidFill>
                  <a:srgbClr val="0070C0"/>
                </a:solidFill>
                <a:latin typeface="Times New Roman"/>
                <a:ea typeface="Times New Roman"/>
              </a:rPr>
              <a:t>Избавление от чувства «внутренней пустоты», снижение общей тревожности и психологического напряжения.</a:t>
            </a:r>
            <a:endParaRPr lang="ru-RU" sz="2000" dirty="0">
              <a:solidFill>
                <a:srgbClr val="0070C0"/>
              </a:solidFill>
              <a:latin typeface="Times New Roman"/>
              <a:ea typeface="Times New Roman"/>
            </a:endParaRPr>
          </a:p>
          <a:p>
            <a:pPr marL="285750" marR="12065" lvl="0" indent="-285750" algn="just">
              <a:lnSpc>
                <a:spcPts val="2500"/>
              </a:lnSpc>
              <a:spcAft>
                <a:spcPts val="0"/>
              </a:spcAft>
              <a:buFont typeface="Wingdings" pitchFamily="2" charset="2"/>
              <a:buChar char="Ø"/>
              <a:tabLst>
                <a:tab pos="353695" algn="l"/>
              </a:tabLst>
            </a:pPr>
            <a:r>
              <a:rPr lang="ru-RU" sz="2000" spc="-20" dirty="0">
                <a:solidFill>
                  <a:srgbClr val="0070C0"/>
                </a:solidFill>
                <a:latin typeface="Times New Roman"/>
                <a:ea typeface="Times New Roman"/>
              </a:rPr>
              <a:t>Повышение ответственности и самоотдачи, усиление внут­ренней мотивации на работу, на достижение профессионального </a:t>
            </a:r>
            <a:r>
              <a:rPr lang="ru-RU" sz="2000" dirty="0">
                <a:solidFill>
                  <a:srgbClr val="0070C0"/>
                </a:solidFill>
                <a:latin typeface="Times New Roman"/>
                <a:ea typeface="Times New Roman"/>
              </a:rPr>
              <a:t>успеха и преодоление трудностей.</a:t>
            </a:r>
          </a:p>
          <a:p>
            <a:pPr marL="285750" marR="12065" lvl="0" indent="-285750" algn="just">
              <a:lnSpc>
                <a:spcPts val="2500"/>
              </a:lnSpc>
              <a:spcAft>
                <a:spcPts val="0"/>
              </a:spcAft>
              <a:buFont typeface="Wingdings" pitchFamily="2" charset="2"/>
              <a:buChar char="Ø"/>
              <a:tabLst>
                <a:tab pos="353695" algn="l"/>
              </a:tabLst>
            </a:pPr>
            <a:r>
              <a:rPr lang="ru-RU" sz="2000" spc="-35" dirty="0">
                <a:solidFill>
                  <a:srgbClr val="0070C0"/>
                </a:solidFill>
                <a:latin typeface="Times New Roman"/>
                <a:ea typeface="Times New Roman"/>
              </a:rPr>
              <a:t>Расширение творческих возможностей для постановки и ус­</a:t>
            </a:r>
            <a:r>
              <a:rPr lang="ru-RU" sz="2000" dirty="0">
                <a:solidFill>
                  <a:srgbClr val="0070C0"/>
                </a:solidFill>
                <a:latin typeface="Times New Roman"/>
                <a:ea typeface="Times New Roman"/>
              </a:rPr>
              <a:t>пешного решения новых задач</a:t>
            </a:r>
            <a:r>
              <a:rPr lang="ru-RU" sz="2000" dirty="0" smtClean="0">
                <a:solidFill>
                  <a:srgbClr val="0070C0"/>
                </a:solidFill>
                <a:latin typeface="Times New Roman"/>
                <a:ea typeface="Times New Roman"/>
              </a:rPr>
              <a:t>.</a:t>
            </a:r>
            <a:endParaRPr lang="ru-RU" sz="2000" dirty="0">
              <a:solidFill>
                <a:srgbClr val="0070C0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32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3059832" y="3861048"/>
            <a:ext cx="5637010" cy="2304256"/>
          </a:xfrm>
        </p:spPr>
        <p:txBody>
          <a:bodyPr>
            <a:noAutofit/>
          </a:bodyPr>
          <a:lstStyle/>
          <a:p>
            <a:pPr algn="ctr"/>
            <a:r>
              <a:rPr lang="ru-RU" sz="6600" i="1" dirty="0" smtClean="0">
                <a:solidFill>
                  <a:srgbClr val="00B050"/>
                </a:solidFill>
              </a:rPr>
              <a:t>До встречи на тренинге.</a:t>
            </a:r>
            <a:endParaRPr lang="ru-RU" sz="6600" i="1" dirty="0">
              <a:solidFill>
                <a:srgbClr val="00B05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5256583" cy="1296144"/>
          </a:xfrm>
        </p:spPr>
        <p:txBody>
          <a:bodyPr/>
          <a:lstStyle/>
          <a:p>
            <a:pPr marL="182880" indent="0" algn="ctr">
              <a:buNone/>
            </a:pPr>
            <a:r>
              <a:rPr lang="ru-RU" sz="8000" i="1" dirty="0" smtClean="0">
                <a:solidFill>
                  <a:srgbClr val="FFFF00"/>
                </a:solidFill>
              </a:rPr>
              <a:t>Спасибо!</a:t>
            </a:r>
            <a:endParaRPr lang="ru-RU" sz="8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692696"/>
            <a:ext cx="3636085" cy="975397"/>
          </a:xfrm>
        </p:spPr>
        <p:txBody>
          <a:bodyPr/>
          <a:lstStyle/>
          <a:p>
            <a:pPr marL="0" indent="0" algn="ctr">
              <a:buNone/>
            </a:pPr>
            <a:r>
              <a:rPr lang="ru-RU" sz="3600" i="1" spc="-15" dirty="0">
                <a:solidFill>
                  <a:schemeClr val="accent6"/>
                </a:solidFill>
                <a:latin typeface="Times New Roman"/>
                <a:ea typeface="Times New Roman"/>
              </a:rPr>
              <a:t>Эмоциональное «выгорание»</a:t>
            </a:r>
            <a:endParaRPr lang="ru-RU" sz="3600" dirty="0">
              <a:solidFill>
                <a:schemeClr val="accent6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7544" y="2132856"/>
            <a:ext cx="3960440" cy="3024336"/>
          </a:xfrm>
        </p:spPr>
        <p:txBody>
          <a:bodyPr>
            <a:normAutofit fontScale="25000" lnSpcReduction="20000"/>
          </a:bodyPr>
          <a:lstStyle/>
          <a:p>
            <a:pPr marL="3175" marR="6350" indent="228600">
              <a:lnSpc>
                <a:spcPts val="2500"/>
              </a:lnSpc>
              <a:spcAft>
                <a:spcPts val="0"/>
              </a:spcAft>
            </a:pPr>
            <a:r>
              <a:rPr lang="ru-RU" sz="8000" spc="-15" dirty="0" smtClean="0">
                <a:latin typeface="Times New Roman"/>
                <a:ea typeface="Times New Roman"/>
              </a:rPr>
              <a:t>Это состояние </a:t>
            </a:r>
            <a:r>
              <a:rPr lang="ru-RU" sz="8000" spc="-15" dirty="0">
                <a:latin typeface="Times New Roman"/>
                <a:ea typeface="Times New Roman"/>
              </a:rPr>
              <a:t>физического, </a:t>
            </a:r>
            <a:r>
              <a:rPr lang="ru-RU" sz="8000" dirty="0">
                <a:latin typeface="Times New Roman"/>
                <a:ea typeface="Times New Roman"/>
              </a:rPr>
              <a:t>эмоционального, умственного </a:t>
            </a:r>
            <a:r>
              <a:rPr lang="ru-RU" sz="8000" dirty="0" smtClean="0">
                <a:latin typeface="Times New Roman"/>
                <a:ea typeface="Times New Roman"/>
              </a:rPr>
              <a:t>истощения</a:t>
            </a:r>
            <a:r>
              <a:rPr lang="ru-RU" sz="8000" dirty="0">
                <a:latin typeface="Times New Roman"/>
                <a:ea typeface="Times New Roman"/>
              </a:rPr>
              <a:t>.</a:t>
            </a:r>
            <a:endParaRPr lang="ru-RU" sz="8000" dirty="0" smtClean="0">
              <a:latin typeface="Times New Roman"/>
              <a:ea typeface="Times New Roman"/>
            </a:endParaRPr>
          </a:p>
          <a:p>
            <a:pPr marL="3175" marR="6350" indent="228600">
              <a:lnSpc>
                <a:spcPts val="2500"/>
              </a:lnSpc>
              <a:spcAft>
                <a:spcPts val="0"/>
              </a:spcAft>
            </a:pPr>
            <a:r>
              <a:rPr lang="ru-RU" sz="8000" dirty="0" smtClean="0">
                <a:latin typeface="Times New Roman"/>
                <a:ea typeface="Times New Roman"/>
              </a:rPr>
              <a:t>Это </a:t>
            </a:r>
            <a:r>
              <a:rPr lang="ru-RU" sz="8000" dirty="0">
                <a:latin typeface="Times New Roman"/>
                <a:ea typeface="Times New Roman"/>
              </a:rPr>
              <a:t>выработанный </a:t>
            </a:r>
            <a:r>
              <a:rPr lang="ru-RU" sz="8000" spc="-20" dirty="0">
                <a:latin typeface="Times New Roman"/>
                <a:ea typeface="Times New Roman"/>
              </a:rPr>
              <a:t>личностью механизм психологической защиты в форме полного </a:t>
            </a:r>
            <a:r>
              <a:rPr lang="ru-RU" sz="8000" dirty="0">
                <a:latin typeface="Times New Roman"/>
                <a:ea typeface="Times New Roman"/>
              </a:rPr>
              <a:t>или частичного исключения эмоций в ответ на психотравмирующие воздействия</a:t>
            </a:r>
            <a:r>
              <a:rPr lang="ru-RU" sz="8800" dirty="0">
                <a:latin typeface="Times New Roman"/>
                <a:ea typeface="Times New Roman"/>
              </a:rPr>
              <a:t>.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68760"/>
            <a:ext cx="401637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6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4437112"/>
            <a:ext cx="7416823" cy="2009160"/>
          </a:xfrm>
        </p:spPr>
        <p:txBody>
          <a:bodyPr/>
          <a:lstStyle/>
          <a:p>
            <a:pPr marL="3175" marR="6350" indent="0" algn="l">
              <a:lnSpc>
                <a:spcPts val="2500"/>
              </a:lnSpc>
              <a:spcAft>
                <a:spcPts val="0"/>
              </a:spcAft>
              <a:buNone/>
            </a:pPr>
            <a:r>
              <a:rPr lang="ru-RU" sz="4800" spc="-15" dirty="0">
                <a:effectLst/>
                <a:latin typeface="Times New Roman"/>
                <a:ea typeface="Times New Roman"/>
              </a:rPr>
              <a:t> </a:t>
            </a:r>
            <a:r>
              <a:rPr lang="ru-RU" sz="2400" spc="-15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«Выгорание» является своего рода ответом на хроническое </a:t>
            </a:r>
            <a:r>
              <a:rPr lang="ru-RU" sz="2400" spc="-3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эмоциональное напряжение, которое возникает при тесном взаи­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модействии с людьми, в особенности если эти люди находятся </a:t>
            </a:r>
            <a:r>
              <a:rPr lang="ru-RU" sz="2400" spc="-2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в состоянии беспокойства или страдают </a:t>
            </a:r>
            <a:r>
              <a:rPr lang="ru-RU" sz="2400" spc="-20" dirty="0" smtClean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>от эмоциональных проблем.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  <a:t/>
            </a:r>
            <a:br>
              <a:rPr lang="ru-RU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/>
                <a:ea typeface="Times New Roman"/>
              </a:rPr>
            </a:b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9458">
            <a:off x="1561795" y="661781"/>
            <a:ext cx="2280773" cy="341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490">
            <a:off x="5059505" y="686510"/>
            <a:ext cx="2293828" cy="347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0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3636085" cy="1258493"/>
          </a:xfrm>
        </p:spPr>
        <p:txBody>
          <a:bodyPr/>
          <a:lstStyle/>
          <a:p>
            <a:pPr marR="8890" lvl="0" indent="0" algn="ctr">
              <a:lnSpc>
                <a:spcPts val="4000"/>
              </a:lnSpc>
              <a:spcBef>
                <a:spcPct val="20000"/>
              </a:spcBef>
              <a:buNone/>
            </a:pPr>
            <a:r>
              <a:rPr lang="ru-RU" sz="4000" i="1" spc="-20" dirty="0">
                <a:solidFill>
                  <a:srgbClr val="B4DCFA">
                    <a:lumMod val="50000"/>
                  </a:srgbClr>
                </a:solidFill>
                <a:latin typeface="Times New Roman"/>
                <a:ea typeface="Times New Roman"/>
                <a:cs typeface="+mn-cs"/>
              </a:rPr>
              <a:t>Синдром выражается</a:t>
            </a:r>
            <a:r>
              <a:rPr lang="ru-RU" sz="2400" spc="-20" dirty="0" smtClean="0">
                <a:solidFill>
                  <a:srgbClr val="B4DCFA">
                    <a:lumMod val="50000"/>
                  </a:srgbClr>
                </a:solidFill>
                <a:latin typeface="Times New Roman"/>
                <a:ea typeface="Times New Roman"/>
                <a:cs typeface="+mn-cs"/>
              </a:rPr>
              <a:t>: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39552" y="1716134"/>
            <a:ext cx="4248472" cy="4418922"/>
          </a:xfrm>
        </p:spPr>
        <p:txBody>
          <a:bodyPr>
            <a:normAutofit/>
          </a:bodyPr>
          <a:lstStyle/>
          <a:p>
            <a:r>
              <a:rPr lang="ru-RU" sz="2400" b="1" spc="-2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- в </a:t>
            </a:r>
            <a:r>
              <a:rPr lang="ru-RU" sz="2400" b="1" spc="-2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депрессивном состоянии, </a:t>
            </a:r>
            <a: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/>
            </a:r>
            <a:b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</a:br>
            <a:r>
              <a:rPr lang="ru-RU" sz="24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- </a:t>
            </a:r>
            <a:r>
              <a:rPr lang="ru-RU" sz="2400" b="1" spc="-2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чувстве </a:t>
            </a:r>
            <a:r>
              <a:rPr lang="ru-RU" sz="2400" b="1" spc="-2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ус­</a:t>
            </a:r>
            <a: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талости и опустошенности, </a:t>
            </a:r>
            <a:b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</a:br>
            <a:r>
              <a:rPr lang="ru-RU" sz="24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- недостатке </a:t>
            </a:r>
            <a: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энергии и энтузиазма, </a:t>
            </a:r>
            <a:b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</a:br>
            <a:r>
              <a:rPr lang="ru-RU" sz="24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- </a:t>
            </a:r>
            <a:r>
              <a:rPr lang="ru-RU" sz="2400" b="1" spc="-10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утрате </a:t>
            </a:r>
            <a:r>
              <a:rPr lang="ru-RU" sz="2400" b="1" spc="-1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способностей видеть положительные результаты своего </a:t>
            </a:r>
            <a: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труда, </a:t>
            </a:r>
            <a:b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</a:br>
            <a:r>
              <a:rPr lang="ru-RU" sz="2400" b="1" dirty="0" smtClean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- отрицательной </a:t>
            </a:r>
            <a:r>
              <a:rPr lang="ru-RU" sz="2400" b="1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установке в отношении работы и жизни </a:t>
            </a:r>
            <a:r>
              <a:rPr lang="ru-RU" sz="2400" b="1" spc="-20" dirty="0">
                <a:gradFill>
                  <a:gsLst>
                    <a:gs pos="0">
                      <a:prstClr val="black"/>
                    </a:gs>
                    <a:gs pos="4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212745">
                        <a:alpha val="65000"/>
                      </a:srgbClr>
                    </a:gs>
                  </a:gsLst>
                  <a:lin ang="5400000" scaled="0"/>
                </a:gradFill>
                <a:latin typeface="Times New Roman"/>
                <a:ea typeface="Times New Roman"/>
                <a:cs typeface="+mj-cs"/>
              </a:rPr>
              <a:t>вообще.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1666">
            <a:off x="5284658" y="731689"/>
            <a:ext cx="2767824" cy="285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73016"/>
            <a:ext cx="3960440" cy="25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63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416824" cy="936104"/>
          </a:xfrm>
        </p:spPr>
        <p:txBody>
          <a:bodyPr/>
          <a:lstStyle/>
          <a:p>
            <a:pPr marR="8890" indent="0" algn="ctr">
              <a:lnSpc>
                <a:spcPts val="3000"/>
              </a:lnSpc>
              <a:spcAft>
                <a:spcPts val="0"/>
              </a:spcAft>
              <a:buNone/>
            </a:pPr>
            <a:r>
              <a:rPr lang="ru-RU" sz="3200" i="1" spc="-20" dirty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Наиболее часто встречается</a:t>
            </a:r>
            <a:r>
              <a:rPr lang="ru-RU" sz="3200" i="1" dirty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 у лиц </a:t>
            </a:r>
            <a:r>
              <a:rPr lang="ru-RU" sz="3200" i="1" dirty="0" smtClean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/>
            </a:r>
            <a:br>
              <a:rPr lang="ru-RU" sz="3200" i="1" dirty="0" smtClean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</a:br>
            <a:r>
              <a:rPr lang="ru-RU" sz="3200" i="1" dirty="0" smtClean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«</a:t>
            </a:r>
            <a:r>
              <a:rPr lang="ru-RU" sz="3200" i="1" dirty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по­</a:t>
            </a:r>
            <a:r>
              <a:rPr lang="ru-RU" sz="3200" i="1" spc="-20" dirty="0">
                <a:solidFill>
                  <a:schemeClr val="bg2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могающих» профессий:</a:t>
            </a:r>
            <a:r>
              <a:rPr lang="ru-RU" sz="3200" i="1" spc="-20" dirty="0">
                <a:effectLst/>
                <a:latin typeface="Times New Roman"/>
                <a:ea typeface="Times New Roman"/>
              </a:rPr>
              <a:t> </a:t>
            </a:r>
            <a:r>
              <a:rPr lang="ru-RU" sz="3200" i="1" dirty="0">
                <a:effectLst/>
                <a:latin typeface="Times New Roman"/>
                <a:ea typeface="Times New Roman"/>
              </a:rPr>
              <a:t/>
            </a:r>
            <a:br>
              <a:rPr lang="ru-RU" sz="3200" i="1" dirty="0">
                <a:effectLst/>
                <a:latin typeface="Times New Roman"/>
                <a:ea typeface="Times New Roman"/>
              </a:rPr>
            </a:br>
            <a:endParaRPr lang="ru-RU" sz="3200" i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294952"/>
            <a:ext cx="62646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890" indent="234950">
              <a:lnSpc>
                <a:spcPts val="2400"/>
              </a:lnSpc>
              <a:spcAft>
                <a:spcPts val="0"/>
              </a:spcAft>
            </a:pPr>
            <a:r>
              <a:rPr lang="ru-RU" sz="2400" spc="-20" dirty="0" smtClean="0">
                <a:effectLst/>
                <a:latin typeface="Times New Roman"/>
                <a:ea typeface="Times New Roman"/>
              </a:rPr>
              <a:t>- социальных и медицинских работников, </a:t>
            </a:r>
            <a:endParaRPr lang="ru-RU" sz="2400" dirty="0" smtClean="0">
              <a:effectLst/>
              <a:latin typeface="Times New Roman"/>
              <a:ea typeface="Times New Roman"/>
            </a:endParaRPr>
          </a:p>
          <a:p>
            <a:pPr marR="8890" indent="234950">
              <a:lnSpc>
                <a:spcPts val="2400"/>
              </a:lnSpc>
              <a:spcAft>
                <a:spcPts val="0"/>
              </a:spcAft>
            </a:pPr>
            <a:r>
              <a:rPr lang="ru-RU" sz="2400" spc="-5" dirty="0" smtClean="0">
                <a:effectLst/>
                <a:latin typeface="Times New Roman"/>
                <a:ea typeface="Times New Roman"/>
              </a:rPr>
              <a:t>- работников благотворительных организаций, </a:t>
            </a:r>
            <a:endParaRPr lang="ru-RU" sz="2400" dirty="0" smtClean="0">
              <a:effectLst/>
              <a:latin typeface="Times New Roman"/>
              <a:ea typeface="Times New Roman"/>
            </a:endParaRPr>
          </a:p>
          <a:p>
            <a:pPr marR="8890" indent="234950">
              <a:lnSpc>
                <a:spcPts val="2400"/>
              </a:lnSpc>
              <a:spcAft>
                <a:spcPts val="0"/>
              </a:spcAft>
            </a:pPr>
            <a:r>
              <a:rPr lang="ru-RU" sz="2400" spc="-5" dirty="0" smtClean="0">
                <a:effectLst/>
                <a:latin typeface="Times New Roman"/>
                <a:ea typeface="Times New Roman"/>
              </a:rPr>
              <a:t>- администраторов </a:t>
            </a:r>
            <a:r>
              <a:rPr lang="ru-RU" sz="2400" spc="-10" dirty="0" smtClean="0">
                <a:effectLst/>
                <a:latin typeface="Times New Roman"/>
                <a:ea typeface="Times New Roman"/>
              </a:rPr>
              <a:t>и обслуживающего персонала, </a:t>
            </a:r>
            <a:endParaRPr lang="ru-RU" sz="2400" dirty="0" smtClean="0">
              <a:effectLst/>
              <a:latin typeface="Times New Roman"/>
              <a:ea typeface="Times New Roman"/>
            </a:endParaRPr>
          </a:p>
          <a:p>
            <a:pPr>
              <a:lnSpc>
                <a:spcPts val="2400"/>
              </a:lnSpc>
            </a:pPr>
            <a:r>
              <a:rPr lang="ru-RU" sz="2400" spc="-10" dirty="0" smtClean="0">
                <a:effectLst/>
                <a:latin typeface="Times New Roman"/>
                <a:ea typeface="Times New Roman"/>
              </a:rPr>
              <a:t>   - учителей, преподавателей, воспитателей…</a:t>
            </a:r>
            <a:endParaRPr lang="ru-RU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294952"/>
            <a:ext cx="2162547" cy="326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0" y="3429000"/>
            <a:ext cx="3247079" cy="25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6277">
            <a:off x="3680788" y="3628451"/>
            <a:ext cx="2600036" cy="248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1495">
            <a:off x="6652509" y="4537743"/>
            <a:ext cx="1889959" cy="189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9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1052736"/>
            <a:ext cx="813690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marR="6350" indent="234950" algn="ctr">
              <a:lnSpc>
                <a:spcPts val="4000"/>
              </a:lnSpc>
              <a:spcAft>
                <a:spcPts val="0"/>
              </a:spcAft>
            </a:pPr>
            <a:r>
              <a:rPr lang="ru-RU" sz="4800" spc="-10" dirty="0" smtClean="0">
                <a:solidFill>
                  <a:schemeClr val="accent4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Спе­цифика данных профессий заключается в большом количестве </a:t>
            </a:r>
            <a:r>
              <a:rPr lang="ru-RU" sz="4800" spc="-15" dirty="0" smtClean="0">
                <a:solidFill>
                  <a:schemeClr val="accent4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эмоционально насыщенных, сложных межличностных контак­</a:t>
            </a:r>
            <a:r>
              <a:rPr lang="ru-RU" sz="4800" dirty="0" smtClean="0">
                <a:solidFill>
                  <a:schemeClr val="accent4">
                    <a:lumMod val="50000"/>
                  </a:schemeClr>
                </a:solidFill>
                <a:effectLst/>
                <a:latin typeface="Times New Roman"/>
                <a:ea typeface="Times New Roman"/>
              </a:rPr>
              <a:t>тов, что требует от специалиста значительного личного вклада в ежедневные профессиональные дела.</a:t>
            </a:r>
            <a:endParaRPr lang="ru-RU" sz="4800" dirty="0">
              <a:solidFill>
                <a:schemeClr val="accent4">
                  <a:lumMod val="5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1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412776"/>
            <a:ext cx="7560840" cy="4680520"/>
          </a:xfrm>
        </p:spPr>
        <p:txBody>
          <a:bodyPr/>
          <a:lstStyle/>
          <a:p>
            <a:pPr marL="0" lvl="0" indent="0" algn="l">
              <a:lnSpc>
                <a:spcPts val="2400"/>
              </a:lnSpc>
              <a:buNone/>
              <a:tabLst>
                <a:tab pos="344170" algn="l"/>
              </a:tabLst>
            </a:pPr>
            <a:r>
              <a:rPr lang="ru-RU" sz="2000" spc="-20" dirty="0" smtClean="0">
                <a:effectLst/>
                <a:latin typeface="Times New Roman"/>
                <a:ea typeface="Times New Roman"/>
              </a:rPr>
              <a:t>- истощение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, усталость;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0" dirty="0" smtClean="0">
                <a:effectLst/>
                <a:latin typeface="Times New Roman"/>
                <a:ea typeface="Times New Roman"/>
              </a:rPr>
              <a:t>психосоматические 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осложнения;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5" dirty="0" smtClean="0">
                <a:effectLst/>
                <a:latin typeface="Times New Roman"/>
                <a:ea typeface="Times New Roman"/>
              </a:rPr>
              <a:t>бессонница</a:t>
            </a:r>
            <a:r>
              <a:rPr lang="ru-RU" sz="2000" spc="-25" dirty="0">
                <a:effectLst/>
                <a:latin typeface="Times New Roman"/>
                <a:ea typeface="Times New Roman"/>
              </a:rPr>
              <a:t>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15" dirty="0" smtClean="0">
                <a:effectLst/>
                <a:latin typeface="Times New Roman"/>
                <a:ea typeface="Times New Roman"/>
              </a:rPr>
              <a:t>негативные </a:t>
            </a:r>
            <a:r>
              <a:rPr lang="ru-RU" sz="2000" spc="-15" dirty="0">
                <a:effectLst/>
                <a:latin typeface="Times New Roman"/>
                <a:ea typeface="Times New Roman"/>
              </a:rPr>
              <a:t>установки по отношению к клиентам;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15" dirty="0" smtClean="0">
                <a:effectLst/>
                <a:latin typeface="Times New Roman"/>
                <a:ea typeface="Times New Roman"/>
              </a:rPr>
              <a:t>негативные </a:t>
            </a:r>
            <a:r>
              <a:rPr lang="ru-RU" sz="2000" spc="-15" dirty="0">
                <a:effectLst/>
                <a:latin typeface="Times New Roman"/>
                <a:ea typeface="Times New Roman"/>
              </a:rPr>
              <a:t>установки по отношению к своей работе;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15" dirty="0" smtClean="0">
                <a:effectLst/>
                <a:latin typeface="Times New Roman"/>
                <a:ea typeface="Times New Roman"/>
              </a:rPr>
              <a:t>пренебрежение </a:t>
            </a:r>
            <a:r>
              <a:rPr lang="ru-RU" sz="2000" spc="-15" dirty="0">
                <a:effectLst/>
                <a:latin typeface="Times New Roman"/>
                <a:ea typeface="Times New Roman"/>
              </a:rPr>
              <a:t>исполнением своих обязанностей;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0" dirty="0" smtClean="0">
                <a:effectLst/>
                <a:latin typeface="Times New Roman"/>
                <a:ea typeface="Times New Roman"/>
              </a:rPr>
              <a:t>увеличение 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объема </a:t>
            </a:r>
            <a:r>
              <a:rPr lang="ru-RU" sz="2000" spc="-20" dirty="0" err="1">
                <a:effectLst/>
                <a:latin typeface="Times New Roman"/>
                <a:ea typeface="Times New Roman"/>
              </a:rPr>
              <a:t>психостимуляторов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 (табак, кофе, алко­</a:t>
            </a:r>
            <a:r>
              <a:rPr lang="ru-RU" sz="2000" dirty="0">
                <a:effectLst/>
                <a:latin typeface="Times New Roman"/>
                <a:ea typeface="Times New Roman"/>
              </a:rPr>
              <a:t>голь, лекарства);</a:t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15" dirty="0" smtClean="0">
                <a:effectLst/>
                <a:latin typeface="Times New Roman"/>
                <a:ea typeface="Times New Roman"/>
              </a:rPr>
              <a:t>уменьшение </a:t>
            </a:r>
            <a:r>
              <a:rPr lang="ru-RU" sz="2000" spc="-15" dirty="0">
                <a:effectLst/>
                <a:latin typeface="Times New Roman"/>
                <a:ea typeface="Times New Roman"/>
              </a:rPr>
              <a:t>аппетита или переедание;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0" dirty="0" smtClean="0">
                <a:effectLst/>
                <a:latin typeface="Times New Roman"/>
                <a:ea typeface="Times New Roman"/>
              </a:rPr>
              <a:t>негативная 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самооценка;</a:t>
            </a:r>
            <a:r>
              <a:rPr lang="ru-RU" sz="2000" dirty="0">
                <a:effectLst/>
                <a:latin typeface="Times New Roman"/>
                <a:ea typeface="Times New Roman"/>
              </a:rPr>
              <a:t/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5" dirty="0" smtClean="0">
                <a:effectLst/>
                <a:latin typeface="Times New Roman"/>
                <a:ea typeface="Times New Roman"/>
              </a:rPr>
              <a:t>усиление </a:t>
            </a:r>
            <a:r>
              <a:rPr lang="ru-RU" sz="2000" spc="-25" dirty="0">
                <a:effectLst/>
                <a:latin typeface="Times New Roman"/>
                <a:ea typeface="Times New Roman"/>
              </a:rPr>
              <a:t>агрессивности (раздражительности, гневливости, </a:t>
            </a:r>
            <a:r>
              <a:rPr lang="ru-RU" sz="2000" dirty="0">
                <a:effectLst/>
                <a:latin typeface="Times New Roman"/>
                <a:ea typeface="Times New Roman"/>
              </a:rPr>
              <a:t>напряженности);</a:t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5" dirty="0" smtClean="0">
                <a:effectLst/>
                <a:latin typeface="Times New Roman"/>
                <a:ea typeface="Times New Roman"/>
              </a:rPr>
              <a:t>усиление </a:t>
            </a:r>
            <a:r>
              <a:rPr lang="ru-RU" sz="2000" spc="-25" dirty="0">
                <a:effectLst/>
                <a:latin typeface="Times New Roman"/>
                <a:ea typeface="Times New Roman"/>
              </a:rPr>
              <a:t>пассивности (цинизм, пессимизм, ощущение без­</a:t>
            </a:r>
            <a:r>
              <a:rPr lang="ru-RU" sz="2000" dirty="0">
                <a:effectLst/>
                <a:latin typeface="Times New Roman"/>
                <a:ea typeface="Times New Roman"/>
              </a:rPr>
              <a:t>надежности, апатия);</a:t>
            </a:r>
            <a:br>
              <a:rPr lang="ru-RU" sz="2000" dirty="0">
                <a:effectLst/>
                <a:latin typeface="Times New Roman"/>
                <a:ea typeface="Times New Roman"/>
              </a:rPr>
            </a:br>
            <a:r>
              <a:rPr lang="ru-RU" sz="2000" dirty="0" smtClean="0">
                <a:effectLst/>
                <a:latin typeface="Times New Roman"/>
                <a:ea typeface="Times New Roman"/>
              </a:rPr>
              <a:t>- </a:t>
            </a:r>
            <a:r>
              <a:rPr lang="ru-RU" sz="2000" spc="-20" dirty="0" smtClean="0">
                <a:effectLst/>
                <a:latin typeface="Times New Roman"/>
                <a:ea typeface="Times New Roman"/>
              </a:rPr>
              <a:t>чувство </a:t>
            </a:r>
            <a:r>
              <a:rPr lang="ru-RU" sz="2000" spc="-20" dirty="0">
                <a:effectLst/>
                <a:latin typeface="Times New Roman"/>
                <a:ea typeface="Times New Roman"/>
              </a:rPr>
              <a:t>вины.</a:t>
            </a:r>
            <a:r>
              <a:rPr lang="ru-RU" sz="1800" dirty="0">
                <a:effectLst/>
                <a:latin typeface="Times New Roman"/>
                <a:ea typeface="Times New Roman"/>
              </a:rPr>
              <a:t/>
            </a:r>
            <a:br>
              <a:rPr lang="ru-RU" sz="1800" dirty="0">
                <a:effectLst/>
                <a:latin typeface="Times New Roman"/>
                <a:ea typeface="Times New Roman"/>
              </a:rPr>
            </a:br>
            <a:endParaRPr lang="ru-RU" sz="1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187624" y="404664"/>
            <a:ext cx="7245424" cy="969288"/>
          </a:xfrm>
        </p:spPr>
        <p:txBody>
          <a:bodyPr>
            <a:normAutofit fontScale="40000" lnSpcReduction="20000"/>
          </a:bodyPr>
          <a:lstStyle/>
          <a:p>
            <a:pPr indent="0" algn="ctr">
              <a:lnSpc>
                <a:spcPts val="3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ru-RU" sz="9800" b="1" i="1" dirty="0">
                <a:solidFill>
                  <a:schemeClr val="accent3">
                    <a:lumMod val="50000"/>
                  </a:schemeClr>
                </a:solidFill>
                <a:latin typeface="Times New Roman"/>
                <a:ea typeface="Times New Roman"/>
              </a:rPr>
              <a:t>12 основных при­знаков эмоционального «выгорания»:</a:t>
            </a:r>
            <a:endParaRPr lang="ru-RU" sz="9800" dirty="0">
              <a:solidFill>
                <a:schemeClr val="accent3">
                  <a:lumMod val="50000"/>
                </a:schemeClr>
              </a:solidFill>
              <a:latin typeface="Times New Roman"/>
              <a:ea typeface="Times New Roman"/>
            </a:endParaRPr>
          </a:p>
          <a:p>
            <a:endParaRPr lang="ru-RU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4" y="188640"/>
            <a:ext cx="3840428" cy="28803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46" y="2713613"/>
            <a:ext cx="400506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8364" y="3284984"/>
            <a:ext cx="477367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- те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, кто решил посвятить себя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реализации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только рабочих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целей;</a:t>
            </a:r>
          </a:p>
          <a:p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- полностью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поглощен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ра­ботой;          - постоянно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трудится без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отдыха;        - ежедневно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работает с пол­ной самоотдачей и ответственностью, с установкой на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карьеру; </a:t>
            </a:r>
          </a:p>
          <a:p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- тешит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тщеславие в ущерб другим личным интересам и 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</a:rPr>
              <a:t>потреб­ностям;   - те, чья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</a:rPr>
              <a:t>жизнь заполнена только работой до самозабвения.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3968" y="44705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i="1" dirty="0">
                <a:solidFill>
                  <a:schemeClr val="accent6">
                    <a:lumMod val="75000"/>
                  </a:schemeClr>
                </a:solidFill>
              </a:rPr>
              <a:t>Н</a:t>
            </a:r>
            <a:r>
              <a:rPr lang="ru-RU" sz="3200" i="1" dirty="0" smtClean="0">
                <a:solidFill>
                  <a:schemeClr val="accent6">
                    <a:lumMod val="75000"/>
                  </a:schemeClr>
                </a:solidFill>
              </a:rPr>
              <a:t>аиболее </a:t>
            </a:r>
            <a:r>
              <a:rPr lang="ru-RU" sz="3200" i="1" dirty="0">
                <a:solidFill>
                  <a:schemeClr val="accent6">
                    <a:lumMod val="75000"/>
                  </a:schemeClr>
                </a:solidFill>
              </a:rPr>
              <a:t>подвер­жены </a:t>
            </a:r>
            <a:endParaRPr lang="ru-RU" sz="32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3200" i="1" dirty="0" smtClean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3200" i="1" dirty="0">
                <a:solidFill>
                  <a:schemeClr val="accent6">
                    <a:lumMod val="75000"/>
                  </a:schemeClr>
                </a:solidFill>
              </a:rPr>
              <a:t>выгоранию» </a:t>
            </a:r>
            <a:endParaRPr lang="ru-RU" sz="32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sz="3200" i="1" dirty="0" smtClean="0">
                <a:solidFill>
                  <a:schemeClr val="accent6">
                    <a:lumMod val="75000"/>
                  </a:schemeClr>
                </a:solidFill>
              </a:rPr>
              <a:t>«</a:t>
            </a:r>
            <a:r>
              <a:rPr lang="ru-RU" sz="3200" i="1" dirty="0" err="1">
                <a:solidFill>
                  <a:schemeClr val="accent6">
                    <a:lumMod val="75000"/>
                  </a:schemeClr>
                </a:solidFill>
              </a:rPr>
              <a:t>трудоголики</a:t>
            </a:r>
            <a:r>
              <a:rPr lang="ru-RU" sz="3200" i="1" dirty="0" smtClean="0">
                <a:solidFill>
                  <a:schemeClr val="accent6">
                    <a:lumMod val="75000"/>
                  </a:schemeClr>
                </a:solidFill>
              </a:rPr>
              <a:t>» - </a:t>
            </a:r>
            <a:endParaRPr lang="ru-RU" sz="32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9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Стандартная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430</TotalTime>
  <Words>1107</Words>
  <Application>Microsoft Office PowerPoint</Application>
  <PresentationFormat>Экран (4:3)</PresentationFormat>
  <Paragraphs>102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Воздушный поток</vt:lpstr>
      <vt:lpstr>Презентация PowerPoint</vt:lpstr>
      <vt:lpstr>Презентация PowerPoint</vt:lpstr>
      <vt:lpstr>Эмоциональное «выгорание»</vt:lpstr>
      <vt:lpstr> «Выгорание» является своего рода ответом на хроническое эмоциональное напряжение, которое возникает при тесном взаи­модействии с людьми, в особенности если эти люди находятся в состоянии беспокойства или страдают от эмоциональных проблем. </vt:lpstr>
      <vt:lpstr>Синдром выражается:</vt:lpstr>
      <vt:lpstr>Наиболее часто встречается у лиц  «по­могающих» профессий:  </vt:lpstr>
      <vt:lpstr>Презентация PowerPoint</vt:lpstr>
      <vt:lpstr>- истощение, усталость; - психосоматические осложнения; - бессонница; - негативные установки по отношению к клиентам; - негативные установки по отношению к своей работе; - пренебрежение исполнением своих обязанностей; - увеличение объема психостимуляторов (табак, кофе, алко­голь, лекарства); - уменьшение аппетита или переедание; - негативная самооценка; - усиление агрессивности (раздражительности, гневливости, напряженности); - усиление пассивности (цинизм, пессимизм, ощущение без­надежности, апатия); - чувство вины. </vt:lpstr>
      <vt:lpstr>Презентация PowerPoint</vt:lpstr>
      <vt:lpstr>Три ос­новных составляющих «выгорания»</vt:lpstr>
      <vt:lpstr>Фазы стресса (по В. В. Бойко) </vt:lpstr>
      <vt:lpstr>Презентация PowerPoint</vt:lpstr>
      <vt:lpstr>«Выгорание» - это относительно устойчивое состояние, од­нако при наличии соответствующей поддержки с ним можно успешно бороться. </vt:lpstr>
      <vt:lpstr>Презентация PowerPoint</vt:lpstr>
      <vt:lpstr>Практика показывает, что наиболее стрессоустойчивым ока­зывается тот, кто получает положительные эмоции и поддержку в семье, удовлетворение от работы и имеет «отдушину» в виде хобби или какого-то увлечения, позволяющего почувствовать, что жизнь больше, чем работа.</vt:lpstr>
      <vt:lpstr>    Экспресс – диагностика «ВЫГОРОНИЯ»</vt:lpstr>
      <vt:lpstr>Презентация PowerPoint</vt:lpstr>
      <vt:lpstr>Тренинг для улучшения психологического самочувствия педагогов в ДОУ «Как жить полной жизнью и не «сгореть» на работе </vt:lpstr>
      <vt:lpstr>Презентация PowerPoint</vt:lpstr>
      <vt:lpstr>Презентация PowerPoint</vt:lpstr>
      <vt:lpstr>Презентация PowerPoint</vt:lpstr>
      <vt:lpstr>Спасибо!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СИНДРОМ   ПРОФЕССИОНАЛЬНОГО                                         ВЫГОРАНИЯ</dc:title>
  <dc:creator>Home</dc:creator>
  <cp:lastModifiedBy>Home</cp:lastModifiedBy>
  <cp:revision>37</cp:revision>
  <dcterms:created xsi:type="dcterms:W3CDTF">2012-09-19T16:08:28Z</dcterms:created>
  <dcterms:modified xsi:type="dcterms:W3CDTF">2016-07-18T12:08:11Z</dcterms:modified>
</cp:coreProperties>
</file>